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4"/>
  </p:sldMasterIdLst>
  <p:notesMasterIdLst>
    <p:notesMasterId r:id="rId59"/>
  </p:notesMasterIdLst>
  <p:sldIdLst>
    <p:sldId id="271" r:id="rId5"/>
    <p:sldId id="363" r:id="rId6"/>
    <p:sldId id="364" r:id="rId7"/>
    <p:sldId id="365" r:id="rId8"/>
    <p:sldId id="357" r:id="rId9"/>
    <p:sldId id="355" r:id="rId10"/>
    <p:sldId id="846" r:id="rId11"/>
    <p:sldId id="272" r:id="rId12"/>
    <p:sldId id="283" r:id="rId13"/>
    <p:sldId id="346" r:id="rId14"/>
    <p:sldId id="358" r:id="rId15"/>
    <p:sldId id="372" r:id="rId16"/>
    <p:sldId id="371" r:id="rId17"/>
    <p:sldId id="347" r:id="rId18"/>
    <p:sldId id="343" r:id="rId19"/>
    <p:sldId id="354" r:id="rId20"/>
    <p:sldId id="301" r:id="rId21"/>
    <p:sldId id="367" r:id="rId22"/>
    <p:sldId id="366" r:id="rId23"/>
    <p:sldId id="368" r:id="rId24"/>
    <p:sldId id="374" r:id="rId25"/>
    <p:sldId id="377" r:id="rId26"/>
    <p:sldId id="839" r:id="rId27"/>
    <p:sldId id="359" r:id="rId28"/>
    <p:sldId id="345" r:id="rId29"/>
    <p:sldId id="348" r:id="rId30"/>
    <p:sldId id="375" r:id="rId31"/>
    <p:sldId id="376" r:id="rId32"/>
    <p:sldId id="840" r:id="rId33"/>
    <p:sldId id="302" r:id="rId34"/>
    <p:sldId id="326" r:id="rId35"/>
    <p:sldId id="327" r:id="rId36"/>
    <p:sldId id="334" r:id="rId37"/>
    <p:sldId id="307" r:id="rId38"/>
    <p:sldId id="844" r:id="rId39"/>
    <p:sldId id="311" r:id="rId40"/>
    <p:sldId id="350" r:id="rId41"/>
    <p:sldId id="843" r:id="rId42"/>
    <p:sldId id="360" r:id="rId43"/>
    <p:sldId id="351" r:id="rId44"/>
    <p:sldId id="845" r:id="rId45"/>
    <p:sldId id="841" r:id="rId46"/>
    <p:sldId id="847" r:id="rId47"/>
    <p:sldId id="361" r:id="rId48"/>
    <p:sldId id="338" r:id="rId49"/>
    <p:sldId id="339" r:id="rId50"/>
    <p:sldId id="341" r:id="rId51"/>
    <p:sldId id="848" r:id="rId52"/>
    <p:sldId id="285" r:id="rId53"/>
    <p:sldId id="362" r:id="rId54"/>
    <p:sldId id="329" r:id="rId55"/>
    <p:sldId id="305" r:id="rId56"/>
    <p:sldId id="331" r:id="rId57"/>
    <p:sldId id="842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0F7810-E394-A747-BBE5-C2460D4D12EC}">
          <p14:sldIdLst>
            <p14:sldId id="271"/>
          </p14:sldIdLst>
        </p14:section>
        <p14:section name="Summary Section" id="{70A49604-5E10-F745-B9A2-BA7926B31FC2}">
          <p14:sldIdLst>
            <p14:sldId id="363"/>
          </p14:sldIdLst>
        </p14:section>
        <p14:section name="Untitled Section" id="{4CBF6E12-359A-D34B-80F2-0743EDC3F53C}">
          <p14:sldIdLst>
            <p14:sldId id="364"/>
            <p14:sldId id="365"/>
          </p14:sldIdLst>
        </p14:section>
        <p14:section name="Untitled Section" id="{23DACCFD-033B-8347-8043-431514A47119}">
          <p14:sldIdLst>
            <p14:sldId id="357"/>
            <p14:sldId id="355"/>
            <p14:sldId id="846"/>
            <p14:sldId id="272"/>
            <p14:sldId id="283"/>
            <p14:sldId id="346"/>
          </p14:sldIdLst>
        </p14:section>
        <p14:section name="Untitled Section" id="{D63FB8B7-F21A-3649-A836-66E104B74351}">
          <p14:sldIdLst>
            <p14:sldId id="358"/>
            <p14:sldId id="372"/>
            <p14:sldId id="371"/>
            <p14:sldId id="347"/>
            <p14:sldId id="343"/>
            <p14:sldId id="354"/>
            <p14:sldId id="301"/>
          </p14:sldIdLst>
        </p14:section>
        <p14:section name="Untitled Section" id="{30EBBED3-C30E-FE4A-A26D-FC02FEED1D4F}">
          <p14:sldIdLst>
            <p14:sldId id="367"/>
            <p14:sldId id="366"/>
            <p14:sldId id="368"/>
          </p14:sldIdLst>
        </p14:section>
        <p14:section name="Untitled Section" id="{9E270EB3-AE1B-2548-9CDD-8C859E8EBEED}">
          <p14:sldIdLst>
            <p14:sldId id="374"/>
            <p14:sldId id="377"/>
            <p14:sldId id="839"/>
          </p14:sldIdLst>
        </p14:section>
        <p14:section name="Untitled Section" id="{0CD0F977-91E8-004B-BE96-59EFB8AC5622}">
          <p14:sldIdLst>
            <p14:sldId id="359"/>
            <p14:sldId id="345"/>
            <p14:sldId id="348"/>
            <p14:sldId id="375"/>
          </p14:sldIdLst>
        </p14:section>
        <p14:section name="Untitled Section" id="{2EAD4599-EAC2-6F41-87F4-1E3C682F1DE2}">
          <p14:sldIdLst>
            <p14:sldId id="376"/>
            <p14:sldId id="840"/>
            <p14:sldId id="302"/>
            <p14:sldId id="326"/>
            <p14:sldId id="327"/>
            <p14:sldId id="334"/>
            <p14:sldId id="307"/>
            <p14:sldId id="844"/>
            <p14:sldId id="311"/>
            <p14:sldId id="350"/>
            <p14:sldId id="843"/>
          </p14:sldIdLst>
        </p14:section>
        <p14:section name="Untitled Section" id="{737A003F-B37B-154C-B46E-7F0B1C83DC17}">
          <p14:sldIdLst>
            <p14:sldId id="360"/>
            <p14:sldId id="351"/>
            <p14:sldId id="845"/>
            <p14:sldId id="841"/>
            <p14:sldId id="847"/>
          </p14:sldIdLst>
        </p14:section>
        <p14:section name="Untitled Section" id="{37CC2FCA-0A93-994C-A39C-C475869591BF}">
          <p14:sldIdLst>
            <p14:sldId id="361"/>
            <p14:sldId id="338"/>
            <p14:sldId id="339"/>
            <p14:sldId id="341"/>
            <p14:sldId id="848"/>
            <p14:sldId id="285"/>
          </p14:sldIdLst>
        </p14:section>
        <p14:section name="Untitled Section" id="{A5015071-FE20-FA4F-BD99-089D5A76B4A2}">
          <p14:sldIdLst>
            <p14:sldId id="362"/>
            <p14:sldId id="329"/>
            <p14:sldId id="305"/>
            <p14:sldId id="331"/>
            <p14:sldId id="8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6" autoAdjust="0"/>
    <p:restoredTop sz="93607" autoAdjust="0"/>
  </p:normalViewPr>
  <p:slideViewPr>
    <p:cSldViewPr snapToGrid="0">
      <p:cViewPr>
        <p:scale>
          <a:sx n="73" d="100"/>
          <a:sy n="73" d="100"/>
        </p:scale>
        <p:origin x="164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9D0EB-1742-6B4B-A9A9-329C26072A4F}" type="doc">
      <dgm:prSet loTypeId="urn:microsoft.com/office/officeart/2005/8/layout/hierarchy4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373D20E-6C53-824A-BC15-4E3A1F65014B}">
      <dgm:prSet phldrT="[Text]" custT="1"/>
      <dgm:spPr/>
      <dgm:t>
        <a:bodyPr/>
        <a:lstStyle/>
        <a:p>
          <a:r>
            <a:rPr lang="el-GR" sz="3200" b="1" dirty="0">
              <a:latin typeface="+mn-lt"/>
            </a:rPr>
            <a:t>Δομή  Επαγγελματικών Κοινοτήτων Μάθησης </a:t>
          </a:r>
        </a:p>
        <a:p>
          <a:r>
            <a:rPr lang="el-GR" sz="1600" b="1" i="0" dirty="0">
              <a:latin typeface="+mn-lt"/>
            </a:rPr>
            <a:t>Η δομή ποικίλει ανάλογα με τις ανάγκες και τους στόχους των ατόμων που τις απαρτίζουν </a:t>
          </a:r>
          <a:endParaRPr lang="en-GB" sz="1600" b="1" dirty="0">
            <a:latin typeface="+mn-lt"/>
          </a:endParaRPr>
        </a:p>
      </dgm:t>
    </dgm:pt>
    <dgm:pt modelId="{DFDAED60-985F-BD42-9518-C7F94E88692C}" type="parTrans" cxnId="{ED4DC646-795B-F447-BA93-EC0A1D120770}">
      <dgm:prSet/>
      <dgm:spPr/>
      <dgm:t>
        <a:bodyPr/>
        <a:lstStyle/>
        <a:p>
          <a:endParaRPr lang="en-GB"/>
        </a:p>
      </dgm:t>
    </dgm:pt>
    <dgm:pt modelId="{651FD31F-B49B-9A45-928E-06A34005206D}" type="sibTrans" cxnId="{ED4DC646-795B-F447-BA93-EC0A1D120770}">
      <dgm:prSet/>
      <dgm:spPr/>
      <dgm:t>
        <a:bodyPr/>
        <a:lstStyle/>
        <a:p>
          <a:endParaRPr lang="en-GB"/>
        </a:p>
      </dgm:t>
    </dgm:pt>
    <dgm:pt modelId="{8C51F9D8-B223-2C4A-B0EC-FA23229C28D6}">
      <dgm:prSet phldrT="[Text]"/>
      <dgm:spPr/>
      <dgm:t>
        <a:bodyPr/>
        <a:lstStyle/>
        <a:p>
          <a:r>
            <a:rPr lang="el-GR" b="1" dirty="0"/>
            <a:t>Πρωτοβουλία</a:t>
          </a:r>
        </a:p>
      </dgm:t>
    </dgm:pt>
    <dgm:pt modelId="{CA9286D4-0575-6D45-A4AD-35795663ED83}" type="parTrans" cxnId="{A0E15EF0-85EE-CF40-A524-28EBF6EAB692}">
      <dgm:prSet/>
      <dgm:spPr/>
      <dgm:t>
        <a:bodyPr/>
        <a:lstStyle/>
        <a:p>
          <a:endParaRPr lang="en-GB"/>
        </a:p>
      </dgm:t>
    </dgm:pt>
    <dgm:pt modelId="{4ED0B9C3-CB99-AD45-B4DF-8A2FEB3A5C88}" type="sibTrans" cxnId="{A0E15EF0-85EE-CF40-A524-28EBF6EAB692}">
      <dgm:prSet/>
      <dgm:spPr/>
      <dgm:t>
        <a:bodyPr/>
        <a:lstStyle/>
        <a:p>
          <a:endParaRPr lang="en-GB"/>
        </a:p>
      </dgm:t>
    </dgm:pt>
    <dgm:pt modelId="{1418B3C0-5BCD-2D47-96A4-A1C93D38E2E7}">
      <dgm:prSet phldrT="[Text]"/>
      <dgm:spPr/>
      <dgm:t>
        <a:bodyPr/>
        <a:lstStyle/>
        <a:p>
          <a:r>
            <a:rPr lang="el-GR" b="1" dirty="0"/>
            <a:t>Ανάπτυξη </a:t>
          </a:r>
        </a:p>
      </dgm:t>
    </dgm:pt>
    <dgm:pt modelId="{7A63FDD2-BABE-3B4D-8E8D-11206F4DF912}" type="parTrans" cxnId="{BA38A57E-305B-4446-87D8-79FD84C0D760}">
      <dgm:prSet/>
      <dgm:spPr/>
      <dgm:t>
        <a:bodyPr/>
        <a:lstStyle/>
        <a:p>
          <a:endParaRPr lang="en-GB"/>
        </a:p>
      </dgm:t>
    </dgm:pt>
    <dgm:pt modelId="{25469D2C-5898-4942-B40F-CBF79FB1D499}" type="sibTrans" cxnId="{BA38A57E-305B-4446-87D8-79FD84C0D760}">
      <dgm:prSet/>
      <dgm:spPr/>
      <dgm:t>
        <a:bodyPr/>
        <a:lstStyle/>
        <a:p>
          <a:endParaRPr lang="en-GB"/>
        </a:p>
      </dgm:t>
    </dgm:pt>
    <dgm:pt modelId="{317C6899-5525-B942-B13A-ED46223B9EE0}">
      <dgm:prSet phldrT="[Text]"/>
      <dgm:spPr/>
      <dgm:t>
        <a:bodyPr/>
        <a:lstStyle/>
        <a:p>
          <a:r>
            <a:rPr lang="el-GR" b="1" dirty="0"/>
            <a:t>Βαθμίδες Εκπαίδευσης</a:t>
          </a:r>
          <a:endParaRPr lang="en-GB" b="1" dirty="0"/>
        </a:p>
      </dgm:t>
    </dgm:pt>
    <dgm:pt modelId="{07250A53-DA5A-3041-AAE2-8299FCCDAE9A}" type="parTrans" cxnId="{E1EF6DF7-C863-8940-AF1C-30E3EB0531C6}">
      <dgm:prSet/>
      <dgm:spPr/>
      <dgm:t>
        <a:bodyPr/>
        <a:lstStyle/>
        <a:p>
          <a:endParaRPr lang="en-GB"/>
        </a:p>
      </dgm:t>
    </dgm:pt>
    <dgm:pt modelId="{412B47A1-1CEC-504E-B948-33741B325D5A}" type="sibTrans" cxnId="{E1EF6DF7-C863-8940-AF1C-30E3EB0531C6}">
      <dgm:prSet/>
      <dgm:spPr/>
      <dgm:t>
        <a:bodyPr/>
        <a:lstStyle/>
        <a:p>
          <a:endParaRPr lang="en-GB"/>
        </a:p>
      </dgm:t>
    </dgm:pt>
    <dgm:pt modelId="{3304E20D-AEFC-4E4A-8195-CC0598B02472}">
      <dgm:prSet phldrT="[Text]"/>
      <dgm:spPr/>
      <dgm:t>
        <a:bodyPr/>
        <a:lstStyle/>
        <a:p>
          <a:r>
            <a:rPr lang="el-GR" b="1" dirty="0"/>
            <a:t>Συντονιστής/</a:t>
          </a:r>
          <a:r>
            <a:rPr lang="el-GR" b="1" dirty="0" err="1"/>
            <a:t>τρια</a:t>
          </a:r>
          <a:r>
            <a:rPr lang="el-GR" b="1" dirty="0"/>
            <a:t> Υποστηρικτής/</a:t>
          </a:r>
          <a:r>
            <a:rPr lang="el-GR" b="1" dirty="0" err="1"/>
            <a:t>τρια</a:t>
          </a:r>
          <a:endParaRPr lang="en-GB" b="1" dirty="0"/>
        </a:p>
      </dgm:t>
    </dgm:pt>
    <dgm:pt modelId="{0674E567-554D-864D-B2AD-942E6DDFA72E}" type="parTrans" cxnId="{539F4516-712A-B242-A221-2A8F768F3980}">
      <dgm:prSet/>
      <dgm:spPr/>
      <dgm:t>
        <a:bodyPr/>
        <a:lstStyle/>
        <a:p>
          <a:endParaRPr lang="en-GB"/>
        </a:p>
      </dgm:t>
    </dgm:pt>
    <dgm:pt modelId="{3B9307E7-44AE-FD46-8DCD-2B347067FD8D}" type="sibTrans" cxnId="{539F4516-712A-B242-A221-2A8F768F3980}">
      <dgm:prSet/>
      <dgm:spPr/>
      <dgm:t>
        <a:bodyPr/>
        <a:lstStyle/>
        <a:p>
          <a:endParaRPr lang="en-GB"/>
        </a:p>
      </dgm:t>
    </dgm:pt>
    <dgm:pt modelId="{95EFF642-8791-7041-A2FB-EE34ABA70C79}">
      <dgm:prSet phldrT="[Text]"/>
      <dgm:spPr/>
      <dgm:t>
        <a:bodyPr/>
        <a:lstStyle/>
        <a:p>
          <a:r>
            <a:rPr lang="el-GR" b="1" dirty="0"/>
            <a:t>Μέγεθος ομάδας</a:t>
          </a:r>
          <a:endParaRPr lang="en-GB" b="1" dirty="0"/>
        </a:p>
      </dgm:t>
    </dgm:pt>
    <dgm:pt modelId="{1B69C6E3-7E5B-454C-AFCA-8E76FEEF3D01}" type="parTrans" cxnId="{27831A95-4685-7F4F-83C0-3C6F2C38B6CC}">
      <dgm:prSet/>
      <dgm:spPr/>
      <dgm:t>
        <a:bodyPr/>
        <a:lstStyle/>
        <a:p>
          <a:endParaRPr lang="en-GB"/>
        </a:p>
      </dgm:t>
    </dgm:pt>
    <dgm:pt modelId="{068DF3A0-244D-1E47-BD73-9048A2A5F996}" type="sibTrans" cxnId="{27831A95-4685-7F4F-83C0-3C6F2C38B6CC}">
      <dgm:prSet/>
      <dgm:spPr/>
      <dgm:t>
        <a:bodyPr/>
        <a:lstStyle/>
        <a:p>
          <a:endParaRPr lang="en-GB"/>
        </a:p>
      </dgm:t>
    </dgm:pt>
    <dgm:pt modelId="{44913205-CC00-1644-A0CF-F366EA54C9CC}">
      <dgm:prSet phldrT="[Text]"/>
      <dgm:spPr/>
      <dgm:t>
        <a:bodyPr/>
        <a:lstStyle/>
        <a:p>
          <a:r>
            <a:rPr lang="el-GR" b="1" dirty="0"/>
            <a:t>Διάρκεια </a:t>
          </a:r>
          <a:endParaRPr lang="en-GB" b="1" dirty="0"/>
        </a:p>
      </dgm:t>
    </dgm:pt>
    <dgm:pt modelId="{93EA4031-22A3-F040-851A-709F74823FA6}" type="parTrans" cxnId="{2F3F01DD-BF12-044A-A21A-0E11B6215DE8}">
      <dgm:prSet/>
      <dgm:spPr/>
      <dgm:t>
        <a:bodyPr/>
        <a:lstStyle/>
        <a:p>
          <a:endParaRPr lang="en-GB"/>
        </a:p>
      </dgm:t>
    </dgm:pt>
    <dgm:pt modelId="{6A5222D7-B387-F347-9593-499A22758E5A}" type="sibTrans" cxnId="{2F3F01DD-BF12-044A-A21A-0E11B6215DE8}">
      <dgm:prSet/>
      <dgm:spPr/>
      <dgm:t>
        <a:bodyPr/>
        <a:lstStyle/>
        <a:p>
          <a:endParaRPr lang="en-GB"/>
        </a:p>
      </dgm:t>
    </dgm:pt>
    <dgm:pt modelId="{810FFBBD-1A58-C142-8348-169BAE0E2ED2}">
      <dgm:prSet phldrT="[Text]"/>
      <dgm:spPr/>
      <dgm:t>
        <a:bodyPr/>
        <a:lstStyle/>
        <a:p>
          <a:r>
            <a:rPr lang="el-GR" b="1" dirty="0"/>
            <a:t>Είδος συναντήσεων  </a:t>
          </a:r>
          <a:endParaRPr lang="en-GB" b="1" dirty="0"/>
        </a:p>
      </dgm:t>
    </dgm:pt>
    <dgm:pt modelId="{C2AA246B-158D-0740-8147-26BEE9A9D673}" type="parTrans" cxnId="{A54C8246-76B8-884C-8B66-2098722E8451}">
      <dgm:prSet/>
      <dgm:spPr/>
      <dgm:t>
        <a:bodyPr/>
        <a:lstStyle/>
        <a:p>
          <a:endParaRPr lang="en-GB"/>
        </a:p>
      </dgm:t>
    </dgm:pt>
    <dgm:pt modelId="{650DAA3A-51A9-5042-9DF0-56DCC8DC8C24}" type="sibTrans" cxnId="{A54C8246-76B8-884C-8B66-2098722E8451}">
      <dgm:prSet/>
      <dgm:spPr/>
      <dgm:t>
        <a:bodyPr/>
        <a:lstStyle/>
        <a:p>
          <a:endParaRPr lang="en-GB"/>
        </a:p>
      </dgm:t>
    </dgm:pt>
    <dgm:pt modelId="{E9207407-7403-7043-A58F-F110EADE5B0D}">
      <dgm:prSet phldrT="[Text]"/>
      <dgm:spPr/>
      <dgm:t>
        <a:bodyPr/>
        <a:lstStyle/>
        <a:p>
          <a:r>
            <a:rPr lang="el-GR" b="1" dirty="0"/>
            <a:t>Από την ίδια σχολική μονάδα </a:t>
          </a:r>
        </a:p>
      </dgm:t>
    </dgm:pt>
    <dgm:pt modelId="{45AE2794-DD59-DA49-810A-37523C7663AF}" type="parTrans" cxnId="{24C070C2-193C-5547-9E1D-914425D20297}">
      <dgm:prSet/>
      <dgm:spPr/>
      <dgm:t>
        <a:bodyPr/>
        <a:lstStyle/>
        <a:p>
          <a:endParaRPr lang="en-GB"/>
        </a:p>
      </dgm:t>
    </dgm:pt>
    <dgm:pt modelId="{E7705F88-AE19-D34B-A3AE-795F590A46AE}" type="sibTrans" cxnId="{24C070C2-193C-5547-9E1D-914425D20297}">
      <dgm:prSet/>
      <dgm:spPr/>
      <dgm:t>
        <a:bodyPr/>
        <a:lstStyle/>
        <a:p>
          <a:endParaRPr lang="en-GB"/>
        </a:p>
      </dgm:t>
    </dgm:pt>
    <dgm:pt modelId="{56EDBC1D-A799-5D43-B119-0A4BE15F3C8D}">
      <dgm:prSet phldrT="[Text]"/>
      <dgm:spPr/>
      <dgm:t>
        <a:bodyPr/>
        <a:lstStyle/>
        <a:p>
          <a:r>
            <a:rPr lang="el-GR" b="1" dirty="0"/>
            <a:t>Εντός σχολικής μονάδας</a:t>
          </a:r>
        </a:p>
        <a:p>
          <a:r>
            <a:rPr lang="el-GR" b="1" dirty="0"/>
            <a:t>Μεταξύ σχολικών μονάδων</a:t>
          </a:r>
        </a:p>
      </dgm:t>
    </dgm:pt>
    <dgm:pt modelId="{563E3935-6CB5-664E-ADC2-A8A72B44BAD9}" type="parTrans" cxnId="{845F040B-5B77-2F49-8E1B-5516781F047A}">
      <dgm:prSet/>
      <dgm:spPr/>
      <dgm:t>
        <a:bodyPr/>
        <a:lstStyle/>
        <a:p>
          <a:endParaRPr lang="en-GB"/>
        </a:p>
      </dgm:t>
    </dgm:pt>
    <dgm:pt modelId="{A23D81ED-FDA6-1C4F-8758-A350DFB50D44}" type="sibTrans" cxnId="{845F040B-5B77-2F49-8E1B-5516781F047A}">
      <dgm:prSet/>
      <dgm:spPr/>
      <dgm:t>
        <a:bodyPr/>
        <a:lstStyle/>
        <a:p>
          <a:endParaRPr lang="en-GB"/>
        </a:p>
      </dgm:t>
    </dgm:pt>
    <dgm:pt modelId="{1157925E-4256-6E47-81EA-0DAFA553D211}">
      <dgm:prSet/>
      <dgm:spPr/>
      <dgm:t>
        <a:bodyPr/>
        <a:lstStyle/>
        <a:p>
          <a:r>
            <a:rPr lang="el-GR" b="1" dirty="0"/>
            <a:t>Εσωτερικός ή Εξωτερικός</a:t>
          </a:r>
          <a:endParaRPr lang="en-GB" b="1" dirty="0"/>
        </a:p>
      </dgm:t>
    </dgm:pt>
    <dgm:pt modelId="{94F8C68B-4230-9447-9B36-15E81EA16EA5}" type="parTrans" cxnId="{1043689D-4BB6-B344-9422-6F5FD3A2194A}">
      <dgm:prSet/>
      <dgm:spPr/>
      <dgm:t>
        <a:bodyPr/>
        <a:lstStyle/>
        <a:p>
          <a:endParaRPr lang="en-GB"/>
        </a:p>
      </dgm:t>
    </dgm:pt>
    <dgm:pt modelId="{8D578207-5F85-BB49-9295-C6EFD52716B4}" type="sibTrans" cxnId="{1043689D-4BB6-B344-9422-6F5FD3A2194A}">
      <dgm:prSet/>
      <dgm:spPr/>
      <dgm:t>
        <a:bodyPr/>
        <a:lstStyle/>
        <a:p>
          <a:endParaRPr lang="en-GB"/>
        </a:p>
      </dgm:t>
    </dgm:pt>
    <dgm:pt modelId="{DAA9F71F-3C25-B14D-8B8D-3B3E440AA0D2}">
      <dgm:prSet phldrT="[Text]"/>
      <dgm:spPr/>
      <dgm:t>
        <a:bodyPr/>
        <a:lstStyle/>
        <a:p>
          <a:r>
            <a:rPr lang="en-US" b="1" dirty="0"/>
            <a:t>6</a:t>
          </a:r>
          <a:r>
            <a:rPr lang="el-GR" b="1" dirty="0"/>
            <a:t> -20 άτομα</a:t>
          </a:r>
          <a:endParaRPr lang="en-GB" b="1" dirty="0"/>
        </a:p>
      </dgm:t>
    </dgm:pt>
    <dgm:pt modelId="{95B1E032-DBA9-894E-A2C7-F0F7F0114BC1}" type="parTrans" cxnId="{97EA1D28-E226-1049-BB6B-E8C3F569BF0C}">
      <dgm:prSet/>
      <dgm:spPr/>
      <dgm:t>
        <a:bodyPr/>
        <a:lstStyle/>
        <a:p>
          <a:endParaRPr lang="en-GB"/>
        </a:p>
      </dgm:t>
    </dgm:pt>
    <dgm:pt modelId="{107FADD1-5888-DE4E-B1D5-620A3FA2BB27}" type="sibTrans" cxnId="{97EA1D28-E226-1049-BB6B-E8C3F569BF0C}">
      <dgm:prSet/>
      <dgm:spPr/>
      <dgm:t>
        <a:bodyPr/>
        <a:lstStyle/>
        <a:p>
          <a:endParaRPr lang="en-GB"/>
        </a:p>
      </dgm:t>
    </dgm:pt>
    <dgm:pt modelId="{3259ACD2-DBC4-6248-8717-F8E8E70982A6}">
      <dgm:prSet/>
      <dgm:spPr/>
      <dgm:t>
        <a:bodyPr/>
        <a:lstStyle/>
        <a:p>
          <a:r>
            <a:rPr lang="el-GR" b="1" dirty="0"/>
            <a:t>Μερικούς μήνες – 1 σχολικό έτος</a:t>
          </a:r>
          <a:endParaRPr lang="en-GB" b="1" dirty="0"/>
        </a:p>
      </dgm:t>
    </dgm:pt>
    <dgm:pt modelId="{4C9D4CD5-FAFA-F947-BDF3-E34FC3938F02}" type="parTrans" cxnId="{752C2D16-A221-5A4F-ACFD-4D4860051D03}">
      <dgm:prSet/>
      <dgm:spPr/>
      <dgm:t>
        <a:bodyPr/>
        <a:lstStyle/>
        <a:p>
          <a:endParaRPr lang="en-GB"/>
        </a:p>
      </dgm:t>
    </dgm:pt>
    <dgm:pt modelId="{44D49C27-35D1-B246-9289-E4FC2A8EAA54}" type="sibTrans" cxnId="{752C2D16-A221-5A4F-ACFD-4D4860051D03}">
      <dgm:prSet/>
      <dgm:spPr/>
      <dgm:t>
        <a:bodyPr/>
        <a:lstStyle/>
        <a:p>
          <a:endParaRPr lang="en-GB"/>
        </a:p>
      </dgm:t>
    </dgm:pt>
    <dgm:pt modelId="{71A1A929-80B3-8844-BD23-1959C122E3CB}" type="pres">
      <dgm:prSet presAssocID="{8999D0EB-1742-6B4B-A9A9-329C26072A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B77AE3-B696-2E4B-A3E6-95FDFA34CD8A}" type="pres">
      <dgm:prSet presAssocID="{6373D20E-6C53-824A-BC15-4E3A1F65014B}" presName="vertOne" presStyleCnt="0"/>
      <dgm:spPr/>
    </dgm:pt>
    <dgm:pt modelId="{18F84A6C-1765-0A4F-9F02-7921942DC100}" type="pres">
      <dgm:prSet presAssocID="{6373D20E-6C53-824A-BC15-4E3A1F65014B}" presName="txOne" presStyleLbl="node0" presStyleIdx="0" presStyleCnt="1" custLinFactY="-17523" custLinFactNeighborX="5599" custLinFactNeighborY="-100000">
        <dgm:presLayoutVars>
          <dgm:chPref val="3"/>
        </dgm:presLayoutVars>
      </dgm:prSet>
      <dgm:spPr/>
    </dgm:pt>
    <dgm:pt modelId="{D6ACF5CC-CDD0-F84E-89F7-F7366E37DFF8}" type="pres">
      <dgm:prSet presAssocID="{6373D20E-6C53-824A-BC15-4E3A1F65014B}" presName="parTransOne" presStyleCnt="0"/>
      <dgm:spPr/>
    </dgm:pt>
    <dgm:pt modelId="{A087E282-545A-114E-92D1-37AC038665AE}" type="pres">
      <dgm:prSet presAssocID="{6373D20E-6C53-824A-BC15-4E3A1F65014B}" presName="horzOne" presStyleCnt="0"/>
      <dgm:spPr/>
    </dgm:pt>
    <dgm:pt modelId="{027101AA-6097-3349-BDFE-0F3D6DC06713}" type="pres">
      <dgm:prSet presAssocID="{8C51F9D8-B223-2C4A-B0EC-FA23229C28D6}" presName="vertTwo" presStyleCnt="0"/>
      <dgm:spPr/>
    </dgm:pt>
    <dgm:pt modelId="{D150EB6F-9FFD-DA47-96EA-0261C44D3675}" type="pres">
      <dgm:prSet presAssocID="{8C51F9D8-B223-2C4A-B0EC-FA23229C28D6}" presName="txTwo" presStyleLbl="node2" presStyleIdx="0" presStyleCnt="7" custScaleY="48204">
        <dgm:presLayoutVars>
          <dgm:chPref val="3"/>
        </dgm:presLayoutVars>
      </dgm:prSet>
      <dgm:spPr/>
    </dgm:pt>
    <dgm:pt modelId="{4CEB3CF5-8CB3-6841-99A1-7B62C6B7BE35}" type="pres">
      <dgm:prSet presAssocID="{8C51F9D8-B223-2C4A-B0EC-FA23229C28D6}" presName="parTransTwo" presStyleCnt="0"/>
      <dgm:spPr/>
    </dgm:pt>
    <dgm:pt modelId="{8DBFD3B6-79CE-F64E-BA35-7DB12F6F4C47}" type="pres">
      <dgm:prSet presAssocID="{8C51F9D8-B223-2C4A-B0EC-FA23229C28D6}" presName="horzTwo" presStyleCnt="0"/>
      <dgm:spPr/>
    </dgm:pt>
    <dgm:pt modelId="{37011A97-4A11-E049-B5BD-395C75CEB3E0}" type="pres">
      <dgm:prSet presAssocID="{E9207407-7403-7043-A58F-F110EADE5B0D}" presName="vertThree" presStyleCnt="0"/>
      <dgm:spPr/>
    </dgm:pt>
    <dgm:pt modelId="{58C2ED5C-B2A4-8540-9560-4743D108BCE9}" type="pres">
      <dgm:prSet presAssocID="{E9207407-7403-7043-A58F-F110EADE5B0D}" presName="txThree" presStyleLbl="node3" presStyleIdx="0" presStyleCnt="5" custScaleY="55800">
        <dgm:presLayoutVars>
          <dgm:chPref val="3"/>
        </dgm:presLayoutVars>
      </dgm:prSet>
      <dgm:spPr/>
    </dgm:pt>
    <dgm:pt modelId="{F1CCC7A4-70F1-0441-8470-E8D91A9071F6}" type="pres">
      <dgm:prSet presAssocID="{E9207407-7403-7043-A58F-F110EADE5B0D}" presName="horzThree" presStyleCnt="0"/>
      <dgm:spPr/>
    </dgm:pt>
    <dgm:pt modelId="{A1CDD876-3BDA-174A-83C2-21D42422ACFA}" type="pres">
      <dgm:prSet presAssocID="{4ED0B9C3-CB99-AD45-B4DF-8A2FEB3A5C88}" presName="sibSpaceTwo" presStyleCnt="0"/>
      <dgm:spPr/>
    </dgm:pt>
    <dgm:pt modelId="{B825C385-3853-5746-8F65-694668FF3E7F}" type="pres">
      <dgm:prSet presAssocID="{1418B3C0-5BCD-2D47-96A4-A1C93D38E2E7}" presName="vertTwo" presStyleCnt="0"/>
      <dgm:spPr/>
    </dgm:pt>
    <dgm:pt modelId="{5D130876-8061-9B46-AA18-9C9EB52252EF}" type="pres">
      <dgm:prSet presAssocID="{1418B3C0-5BCD-2D47-96A4-A1C93D38E2E7}" presName="txTwo" presStyleLbl="node2" presStyleIdx="1" presStyleCnt="7" custScaleY="48204">
        <dgm:presLayoutVars>
          <dgm:chPref val="3"/>
        </dgm:presLayoutVars>
      </dgm:prSet>
      <dgm:spPr/>
    </dgm:pt>
    <dgm:pt modelId="{70572BA4-FDAA-1D49-A595-BBD85F132D98}" type="pres">
      <dgm:prSet presAssocID="{1418B3C0-5BCD-2D47-96A4-A1C93D38E2E7}" presName="parTransTwo" presStyleCnt="0"/>
      <dgm:spPr/>
    </dgm:pt>
    <dgm:pt modelId="{B2DD9C91-1FF0-4D47-A93E-9AF5B3C28347}" type="pres">
      <dgm:prSet presAssocID="{1418B3C0-5BCD-2D47-96A4-A1C93D38E2E7}" presName="horzTwo" presStyleCnt="0"/>
      <dgm:spPr/>
    </dgm:pt>
    <dgm:pt modelId="{82A839DE-4253-964C-AD2A-FA235FC0D8C2}" type="pres">
      <dgm:prSet presAssocID="{56EDBC1D-A799-5D43-B119-0A4BE15F3C8D}" presName="vertThree" presStyleCnt="0"/>
      <dgm:spPr/>
    </dgm:pt>
    <dgm:pt modelId="{DCD4D5F6-F57A-6E4B-962F-E30ADB7A3621}" type="pres">
      <dgm:prSet presAssocID="{56EDBC1D-A799-5D43-B119-0A4BE15F3C8D}" presName="txThree" presStyleLbl="node3" presStyleIdx="1" presStyleCnt="5" custScaleY="55800">
        <dgm:presLayoutVars>
          <dgm:chPref val="3"/>
        </dgm:presLayoutVars>
      </dgm:prSet>
      <dgm:spPr/>
    </dgm:pt>
    <dgm:pt modelId="{C6BDCDBA-0C03-3E43-9892-8ECA24FDFD51}" type="pres">
      <dgm:prSet presAssocID="{56EDBC1D-A799-5D43-B119-0A4BE15F3C8D}" presName="horzThree" presStyleCnt="0"/>
      <dgm:spPr/>
    </dgm:pt>
    <dgm:pt modelId="{D0C17749-D614-6541-844D-695FE9A17ED4}" type="pres">
      <dgm:prSet presAssocID="{25469D2C-5898-4942-B40F-CBF79FB1D499}" presName="sibSpaceTwo" presStyleCnt="0"/>
      <dgm:spPr/>
    </dgm:pt>
    <dgm:pt modelId="{6E4F2AC4-57DB-474C-A1B0-DB7AE72292C8}" type="pres">
      <dgm:prSet presAssocID="{317C6899-5525-B942-B13A-ED46223B9EE0}" presName="vertTwo" presStyleCnt="0"/>
      <dgm:spPr/>
    </dgm:pt>
    <dgm:pt modelId="{E6AAA2C7-47E4-DC48-9095-C96CCE7FD92A}" type="pres">
      <dgm:prSet presAssocID="{317C6899-5525-B942-B13A-ED46223B9EE0}" presName="txTwo" presStyleLbl="node2" presStyleIdx="2" presStyleCnt="7" custScaleY="48204">
        <dgm:presLayoutVars>
          <dgm:chPref val="3"/>
        </dgm:presLayoutVars>
      </dgm:prSet>
      <dgm:spPr/>
    </dgm:pt>
    <dgm:pt modelId="{BE5C87C3-C8B6-D14D-9C59-FF18C74467BC}" type="pres">
      <dgm:prSet presAssocID="{317C6899-5525-B942-B13A-ED46223B9EE0}" presName="horzTwo" presStyleCnt="0"/>
      <dgm:spPr/>
    </dgm:pt>
    <dgm:pt modelId="{BCB6B17F-2169-7A4C-92C5-58928F207576}" type="pres">
      <dgm:prSet presAssocID="{412B47A1-1CEC-504E-B948-33741B325D5A}" presName="sibSpaceTwo" presStyleCnt="0"/>
      <dgm:spPr/>
    </dgm:pt>
    <dgm:pt modelId="{A13DD071-73AA-2544-B6B3-C5F0BFA75C39}" type="pres">
      <dgm:prSet presAssocID="{3304E20D-AEFC-4E4A-8195-CC0598B02472}" presName="vertTwo" presStyleCnt="0"/>
      <dgm:spPr/>
    </dgm:pt>
    <dgm:pt modelId="{DF475422-4300-D84F-BB3C-72B17A196B5C}" type="pres">
      <dgm:prSet presAssocID="{3304E20D-AEFC-4E4A-8195-CC0598B02472}" presName="txTwo" presStyleLbl="node2" presStyleIdx="3" presStyleCnt="7" custScaleY="48204">
        <dgm:presLayoutVars>
          <dgm:chPref val="3"/>
        </dgm:presLayoutVars>
      </dgm:prSet>
      <dgm:spPr/>
    </dgm:pt>
    <dgm:pt modelId="{A87B1A60-2E1A-9D42-891F-B6102DE12CFF}" type="pres">
      <dgm:prSet presAssocID="{3304E20D-AEFC-4E4A-8195-CC0598B02472}" presName="parTransTwo" presStyleCnt="0"/>
      <dgm:spPr/>
    </dgm:pt>
    <dgm:pt modelId="{2A46C85B-AF19-6044-9BED-BEFFC091F44D}" type="pres">
      <dgm:prSet presAssocID="{3304E20D-AEFC-4E4A-8195-CC0598B02472}" presName="horzTwo" presStyleCnt="0"/>
      <dgm:spPr/>
    </dgm:pt>
    <dgm:pt modelId="{33AD514B-534A-A74C-B03D-A6CB5545CBCF}" type="pres">
      <dgm:prSet presAssocID="{1157925E-4256-6E47-81EA-0DAFA553D211}" presName="vertThree" presStyleCnt="0"/>
      <dgm:spPr/>
    </dgm:pt>
    <dgm:pt modelId="{6E9B6D13-FCE6-5C45-8FF8-11FAFAB01C0F}" type="pres">
      <dgm:prSet presAssocID="{1157925E-4256-6E47-81EA-0DAFA553D211}" presName="txThree" presStyleLbl="node3" presStyleIdx="2" presStyleCnt="5" custScaleY="55800">
        <dgm:presLayoutVars>
          <dgm:chPref val="3"/>
        </dgm:presLayoutVars>
      </dgm:prSet>
      <dgm:spPr/>
    </dgm:pt>
    <dgm:pt modelId="{2D20FF49-30CB-274D-B430-A3B13C92DF03}" type="pres">
      <dgm:prSet presAssocID="{1157925E-4256-6E47-81EA-0DAFA553D211}" presName="horzThree" presStyleCnt="0"/>
      <dgm:spPr/>
    </dgm:pt>
    <dgm:pt modelId="{2FE19BF9-842B-684F-961C-5B45ABE4CA11}" type="pres">
      <dgm:prSet presAssocID="{3B9307E7-44AE-FD46-8DCD-2B347067FD8D}" presName="sibSpaceTwo" presStyleCnt="0"/>
      <dgm:spPr/>
    </dgm:pt>
    <dgm:pt modelId="{704B382A-3C70-BF49-9B92-52B1D44743FD}" type="pres">
      <dgm:prSet presAssocID="{95EFF642-8791-7041-A2FB-EE34ABA70C79}" presName="vertTwo" presStyleCnt="0"/>
      <dgm:spPr/>
    </dgm:pt>
    <dgm:pt modelId="{41F46C22-079C-464D-B4EF-E9C55A5DFFF8}" type="pres">
      <dgm:prSet presAssocID="{95EFF642-8791-7041-A2FB-EE34ABA70C79}" presName="txTwo" presStyleLbl="node2" presStyleIdx="4" presStyleCnt="7" custScaleY="48204">
        <dgm:presLayoutVars>
          <dgm:chPref val="3"/>
        </dgm:presLayoutVars>
      </dgm:prSet>
      <dgm:spPr/>
    </dgm:pt>
    <dgm:pt modelId="{88618781-DCF4-7546-8A56-93FBC33A0E38}" type="pres">
      <dgm:prSet presAssocID="{95EFF642-8791-7041-A2FB-EE34ABA70C79}" presName="parTransTwo" presStyleCnt="0"/>
      <dgm:spPr/>
    </dgm:pt>
    <dgm:pt modelId="{DD026B69-7243-A240-97AB-48E8D67B8460}" type="pres">
      <dgm:prSet presAssocID="{95EFF642-8791-7041-A2FB-EE34ABA70C79}" presName="horzTwo" presStyleCnt="0"/>
      <dgm:spPr/>
    </dgm:pt>
    <dgm:pt modelId="{15FB22F0-F319-4D46-AF44-D178CB8E642A}" type="pres">
      <dgm:prSet presAssocID="{DAA9F71F-3C25-B14D-8B8D-3B3E440AA0D2}" presName="vertThree" presStyleCnt="0"/>
      <dgm:spPr/>
    </dgm:pt>
    <dgm:pt modelId="{7A02A6A1-FB1C-A543-B6AB-4974D0290BD2}" type="pres">
      <dgm:prSet presAssocID="{DAA9F71F-3C25-B14D-8B8D-3B3E440AA0D2}" presName="txThree" presStyleLbl="node3" presStyleIdx="3" presStyleCnt="5" custScaleY="55800">
        <dgm:presLayoutVars>
          <dgm:chPref val="3"/>
        </dgm:presLayoutVars>
      </dgm:prSet>
      <dgm:spPr/>
    </dgm:pt>
    <dgm:pt modelId="{A4435B57-F4E9-204D-8AC9-04DA29DE2BED}" type="pres">
      <dgm:prSet presAssocID="{DAA9F71F-3C25-B14D-8B8D-3B3E440AA0D2}" presName="horzThree" presStyleCnt="0"/>
      <dgm:spPr/>
    </dgm:pt>
    <dgm:pt modelId="{83A79A8D-C259-8D44-B304-B3576CF993AE}" type="pres">
      <dgm:prSet presAssocID="{068DF3A0-244D-1E47-BD73-9048A2A5F996}" presName="sibSpaceTwo" presStyleCnt="0"/>
      <dgm:spPr/>
    </dgm:pt>
    <dgm:pt modelId="{7CC31865-F3CE-3347-A4FE-17A9501289D1}" type="pres">
      <dgm:prSet presAssocID="{44913205-CC00-1644-A0CF-F366EA54C9CC}" presName="vertTwo" presStyleCnt="0"/>
      <dgm:spPr/>
    </dgm:pt>
    <dgm:pt modelId="{B9AD1860-3670-384F-9D1F-87C436B1CE44}" type="pres">
      <dgm:prSet presAssocID="{44913205-CC00-1644-A0CF-F366EA54C9CC}" presName="txTwo" presStyleLbl="node2" presStyleIdx="5" presStyleCnt="7" custScaleY="48204">
        <dgm:presLayoutVars>
          <dgm:chPref val="3"/>
        </dgm:presLayoutVars>
      </dgm:prSet>
      <dgm:spPr/>
    </dgm:pt>
    <dgm:pt modelId="{27EF5672-4AB0-B94F-AA97-3EADB11C55D8}" type="pres">
      <dgm:prSet presAssocID="{44913205-CC00-1644-A0CF-F366EA54C9CC}" presName="parTransTwo" presStyleCnt="0"/>
      <dgm:spPr/>
    </dgm:pt>
    <dgm:pt modelId="{B6A3F287-97A2-B740-B6DE-53596CD6CA13}" type="pres">
      <dgm:prSet presAssocID="{44913205-CC00-1644-A0CF-F366EA54C9CC}" presName="horzTwo" presStyleCnt="0"/>
      <dgm:spPr/>
    </dgm:pt>
    <dgm:pt modelId="{E881BFFD-5D50-9245-9D16-ECFCC66A7B1D}" type="pres">
      <dgm:prSet presAssocID="{3259ACD2-DBC4-6248-8717-F8E8E70982A6}" presName="vertThree" presStyleCnt="0"/>
      <dgm:spPr/>
    </dgm:pt>
    <dgm:pt modelId="{450CF4CE-6033-684D-A340-F6C31AC3D19D}" type="pres">
      <dgm:prSet presAssocID="{3259ACD2-DBC4-6248-8717-F8E8E70982A6}" presName="txThree" presStyleLbl="node3" presStyleIdx="4" presStyleCnt="5" custScaleY="55800">
        <dgm:presLayoutVars>
          <dgm:chPref val="3"/>
        </dgm:presLayoutVars>
      </dgm:prSet>
      <dgm:spPr/>
    </dgm:pt>
    <dgm:pt modelId="{E71FC8C5-A6EB-B34A-AFD6-9E74983BF70A}" type="pres">
      <dgm:prSet presAssocID="{3259ACD2-DBC4-6248-8717-F8E8E70982A6}" presName="horzThree" presStyleCnt="0"/>
      <dgm:spPr/>
    </dgm:pt>
    <dgm:pt modelId="{A70033AB-90EC-0E44-BD12-88FF2416B5E6}" type="pres">
      <dgm:prSet presAssocID="{6A5222D7-B387-F347-9593-499A22758E5A}" presName="sibSpaceTwo" presStyleCnt="0"/>
      <dgm:spPr/>
    </dgm:pt>
    <dgm:pt modelId="{969C174D-B162-D74C-868F-C0AC38A0F66C}" type="pres">
      <dgm:prSet presAssocID="{810FFBBD-1A58-C142-8348-169BAE0E2ED2}" presName="vertTwo" presStyleCnt="0"/>
      <dgm:spPr/>
    </dgm:pt>
    <dgm:pt modelId="{B065E6F7-4A44-F448-9F22-C855B32BEFBF}" type="pres">
      <dgm:prSet presAssocID="{810FFBBD-1A58-C142-8348-169BAE0E2ED2}" presName="txTwo" presStyleLbl="node2" presStyleIdx="6" presStyleCnt="7" custScaleY="48204">
        <dgm:presLayoutVars>
          <dgm:chPref val="3"/>
        </dgm:presLayoutVars>
      </dgm:prSet>
      <dgm:spPr/>
    </dgm:pt>
    <dgm:pt modelId="{76A210A5-A9E2-464E-A1A3-0A9E6C082F12}" type="pres">
      <dgm:prSet presAssocID="{810FFBBD-1A58-C142-8348-169BAE0E2ED2}" presName="horzTwo" presStyleCnt="0"/>
      <dgm:spPr/>
    </dgm:pt>
  </dgm:ptLst>
  <dgm:cxnLst>
    <dgm:cxn modelId="{19D97D06-AC92-E442-B321-61C8630DA718}" type="presOf" srcId="{3259ACD2-DBC4-6248-8717-F8E8E70982A6}" destId="{450CF4CE-6033-684D-A340-F6C31AC3D19D}" srcOrd="0" destOrd="0" presId="urn:microsoft.com/office/officeart/2005/8/layout/hierarchy4"/>
    <dgm:cxn modelId="{845F040B-5B77-2F49-8E1B-5516781F047A}" srcId="{1418B3C0-5BCD-2D47-96A4-A1C93D38E2E7}" destId="{56EDBC1D-A799-5D43-B119-0A4BE15F3C8D}" srcOrd="0" destOrd="0" parTransId="{563E3935-6CB5-664E-ADC2-A8A72B44BAD9}" sibTransId="{A23D81ED-FDA6-1C4F-8758-A350DFB50D44}"/>
    <dgm:cxn modelId="{752C2D16-A221-5A4F-ACFD-4D4860051D03}" srcId="{44913205-CC00-1644-A0CF-F366EA54C9CC}" destId="{3259ACD2-DBC4-6248-8717-F8E8E70982A6}" srcOrd="0" destOrd="0" parTransId="{4C9D4CD5-FAFA-F947-BDF3-E34FC3938F02}" sibTransId="{44D49C27-35D1-B246-9289-E4FC2A8EAA54}"/>
    <dgm:cxn modelId="{539F4516-712A-B242-A221-2A8F768F3980}" srcId="{6373D20E-6C53-824A-BC15-4E3A1F65014B}" destId="{3304E20D-AEFC-4E4A-8195-CC0598B02472}" srcOrd="3" destOrd="0" parTransId="{0674E567-554D-864D-B2AD-942E6DDFA72E}" sibTransId="{3B9307E7-44AE-FD46-8DCD-2B347067FD8D}"/>
    <dgm:cxn modelId="{34BAE51A-6F27-D04D-B4E0-A6688E8240EA}" type="presOf" srcId="{1418B3C0-5BCD-2D47-96A4-A1C93D38E2E7}" destId="{5D130876-8061-9B46-AA18-9C9EB52252EF}" srcOrd="0" destOrd="0" presId="urn:microsoft.com/office/officeart/2005/8/layout/hierarchy4"/>
    <dgm:cxn modelId="{CCF16D20-2CF0-5844-BF5A-EC03F7520630}" type="presOf" srcId="{3304E20D-AEFC-4E4A-8195-CC0598B02472}" destId="{DF475422-4300-D84F-BB3C-72B17A196B5C}" srcOrd="0" destOrd="0" presId="urn:microsoft.com/office/officeart/2005/8/layout/hierarchy4"/>
    <dgm:cxn modelId="{97EA1D28-E226-1049-BB6B-E8C3F569BF0C}" srcId="{95EFF642-8791-7041-A2FB-EE34ABA70C79}" destId="{DAA9F71F-3C25-B14D-8B8D-3B3E440AA0D2}" srcOrd="0" destOrd="0" parTransId="{95B1E032-DBA9-894E-A2C7-F0F7F0114BC1}" sibTransId="{107FADD1-5888-DE4E-B1D5-620A3FA2BB27}"/>
    <dgm:cxn modelId="{8C0A5232-FD69-7D44-9AD5-921C0323127A}" type="presOf" srcId="{317C6899-5525-B942-B13A-ED46223B9EE0}" destId="{E6AAA2C7-47E4-DC48-9095-C96CCE7FD92A}" srcOrd="0" destOrd="0" presId="urn:microsoft.com/office/officeart/2005/8/layout/hierarchy4"/>
    <dgm:cxn modelId="{6D29BB3E-5053-EC40-8113-512D44263E9E}" type="presOf" srcId="{DAA9F71F-3C25-B14D-8B8D-3B3E440AA0D2}" destId="{7A02A6A1-FB1C-A543-B6AB-4974D0290BD2}" srcOrd="0" destOrd="0" presId="urn:microsoft.com/office/officeart/2005/8/layout/hierarchy4"/>
    <dgm:cxn modelId="{A54C8246-76B8-884C-8B66-2098722E8451}" srcId="{6373D20E-6C53-824A-BC15-4E3A1F65014B}" destId="{810FFBBD-1A58-C142-8348-169BAE0E2ED2}" srcOrd="6" destOrd="0" parTransId="{C2AA246B-158D-0740-8147-26BEE9A9D673}" sibTransId="{650DAA3A-51A9-5042-9DF0-56DCC8DC8C24}"/>
    <dgm:cxn modelId="{ED4DC646-795B-F447-BA93-EC0A1D120770}" srcId="{8999D0EB-1742-6B4B-A9A9-329C26072A4F}" destId="{6373D20E-6C53-824A-BC15-4E3A1F65014B}" srcOrd="0" destOrd="0" parTransId="{DFDAED60-985F-BD42-9518-C7F94E88692C}" sibTransId="{651FD31F-B49B-9A45-928E-06A34005206D}"/>
    <dgm:cxn modelId="{DC3D0C5B-41FE-604E-8D6E-ED541FAC67F5}" type="presOf" srcId="{56EDBC1D-A799-5D43-B119-0A4BE15F3C8D}" destId="{DCD4D5F6-F57A-6E4B-962F-E30ADB7A3621}" srcOrd="0" destOrd="0" presId="urn:microsoft.com/office/officeart/2005/8/layout/hierarchy4"/>
    <dgm:cxn modelId="{82B56364-9DF7-1540-9C69-3333FFAD14AE}" type="presOf" srcId="{8C51F9D8-B223-2C4A-B0EC-FA23229C28D6}" destId="{D150EB6F-9FFD-DA47-96EA-0261C44D3675}" srcOrd="0" destOrd="0" presId="urn:microsoft.com/office/officeart/2005/8/layout/hierarchy4"/>
    <dgm:cxn modelId="{BA38A57E-305B-4446-87D8-79FD84C0D760}" srcId="{6373D20E-6C53-824A-BC15-4E3A1F65014B}" destId="{1418B3C0-5BCD-2D47-96A4-A1C93D38E2E7}" srcOrd="1" destOrd="0" parTransId="{7A63FDD2-BABE-3B4D-8E8D-11206F4DF912}" sibTransId="{25469D2C-5898-4942-B40F-CBF79FB1D499}"/>
    <dgm:cxn modelId="{AEF43D91-A598-8A4E-B223-86B6CDCAB7C5}" type="presOf" srcId="{8999D0EB-1742-6B4B-A9A9-329C26072A4F}" destId="{71A1A929-80B3-8844-BD23-1959C122E3CB}" srcOrd="0" destOrd="0" presId="urn:microsoft.com/office/officeart/2005/8/layout/hierarchy4"/>
    <dgm:cxn modelId="{27831A95-4685-7F4F-83C0-3C6F2C38B6CC}" srcId="{6373D20E-6C53-824A-BC15-4E3A1F65014B}" destId="{95EFF642-8791-7041-A2FB-EE34ABA70C79}" srcOrd="4" destOrd="0" parTransId="{1B69C6E3-7E5B-454C-AFCA-8E76FEEF3D01}" sibTransId="{068DF3A0-244D-1E47-BD73-9048A2A5F996}"/>
    <dgm:cxn modelId="{7181B795-1915-4544-8103-B8373187BF1A}" type="presOf" srcId="{1157925E-4256-6E47-81EA-0DAFA553D211}" destId="{6E9B6D13-FCE6-5C45-8FF8-11FAFAB01C0F}" srcOrd="0" destOrd="0" presId="urn:microsoft.com/office/officeart/2005/8/layout/hierarchy4"/>
    <dgm:cxn modelId="{1043689D-4BB6-B344-9422-6F5FD3A2194A}" srcId="{3304E20D-AEFC-4E4A-8195-CC0598B02472}" destId="{1157925E-4256-6E47-81EA-0DAFA553D211}" srcOrd="0" destOrd="0" parTransId="{94F8C68B-4230-9447-9B36-15E81EA16EA5}" sibTransId="{8D578207-5F85-BB49-9295-C6EFD52716B4}"/>
    <dgm:cxn modelId="{491ED89D-E1FF-7748-B8C5-ADB34436304B}" type="presOf" srcId="{810FFBBD-1A58-C142-8348-169BAE0E2ED2}" destId="{B065E6F7-4A44-F448-9F22-C855B32BEFBF}" srcOrd="0" destOrd="0" presId="urn:microsoft.com/office/officeart/2005/8/layout/hierarchy4"/>
    <dgm:cxn modelId="{24C070C2-193C-5547-9E1D-914425D20297}" srcId="{8C51F9D8-B223-2C4A-B0EC-FA23229C28D6}" destId="{E9207407-7403-7043-A58F-F110EADE5B0D}" srcOrd="0" destOrd="0" parTransId="{45AE2794-DD59-DA49-810A-37523C7663AF}" sibTransId="{E7705F88-AE19-D34B-A3AE-795F590A46AE}"/>
    <dgm:cxn modelId="{2ACE6AD0-72DA-FE4E-969F-9E1FDCEB0268}" type="presOf" srcId="{44913205-CC00-1644-A0CF-F366EA54C9CC}" destId="{B9AD1860-3670-384F-9D1F-87C436B1CE44}" srcOrd="0" destOrd="0" presId="urn:microsoft.com/office/officeart/2005/8/layout/hierarchy4"/>
    <dgm:cxn modelId="{BEE439DA-54D6-7B45-A01E-631220BF4EFD}" type="presOf" srcId="{E9207407-7403-7043-A58F-F110EADE5B0D}" destId="{58C2ED5C-B2A4-8540-9560-4743D108BCE9}" srcOrd="0" destOrd="0" presId="urn:microsoft.com/office/officeart/2005/8/layout/hierarchy4"/>
    <dgm:cxn modelId="{2F3F01DD-BF12-044A-A21A-0E11B6215DE8}" srcId="{6373D20E-6C53-824A-BC15-4E3A1F65014B}" destId="{44913205-CC00-1644-A0CF-F366EA54C9CC}" srcOrd="5" destOrd="0" parTransId="{93EA4031-22A3-F040-851A-709F74823FA6}" sibTransId="{6A5222D7-B387-F347-9593-499A22758E5A}"/>
    <dgm:cxn modelId="{1CA8E4ED-238C-A640-93AE-40BDF107199C}" type="presOf" srcId="{6373D20E-6C53-824A-BC15-4E3A1F65014B}" destId="{18F84A6C-1765-0A4F-9F02-7921942DC100}" srcOrd="0" destOrd="0" presId="urn:microsoft.com/office/officeart/2005/8/layout/hierarchy4"/>
    <dgm:cxn modelId="{A0E15EF0-85EE-CF40-A524-28EBF6EAB692}" srcId="{6373D20E-6C53-824A-BC15-4E3A1F65014B}" destId="{8C51F9D8-B223-2C4A-B0EC-FA23229C28D6}" srcOrd="0" destOrd="0" parTransId="{CA9286D4-0575-6D45-A4AD-35795663ED83}" sibTransId="{4ED0B9C3-CB99-AD45-B4DF-8A2FEB3A5C88}"/>
    <dgm:cxn modelId="{33A178F1-EDEB-DD42-9E4A-95770A197983}" type="presOf" srcId="{95EFF642-8791-7041-A2FB-EE34ABA70C79}" destId="{41F46C22-079C-464D-B4EF-E9C55A5DFFF8}" srcOrd="0" destOrd="0" presId="urn:microsoft.com/office/officeart/2005/8/layout/hierarchy4"/>
    <dgm:cxn modelId="{E1EF6DF7-C863-8940-AF1C-30E3EB0531C6}" srcId="{6373D20E-6C53-824A-BC15-4E3A1F65014B}" destId="{317C6899-5525-B942-B13A-ED46223B9EE0}" srcOrd="2" destOrd="0" parTransId="{07250A53-DA5A-3041-AAE2-8299FCCDAE9A}" sibTransId="{412B47A1-1CEC-504E-B948-33741B325D5A}"/>
    <dgm:cxn modelId="{4E21C1E0-D352-D64B-BD2C-B8E9D6D160E6}" type="presParOf" srcId="{71A1A929-80B3-8844-BD23-1959C122E3CB}" destId="{AEB77AE3-B696-2E4B-A3E6-95FDFA34CD8A}" srcOrd="0" destOrd="0" presId="urn:microsoft.com/office/officeart/2005/8/layout/hierarchy4"/>
    <dgm:cxn modelId="{FB614B63-C43C-044F-8106-6126DA1F0ECF}" type="presParOf" srcId="{AEB77AE3-B696-2E4B-A3E6-95FDFA34CD8A}" destId="{18F84A6C-1765-0A4F-9F02-7921942DC100}" srcOrd="0" destOrd="0" presId="urn:microsoft.com/office/officeart/2005/8/layout/hierarchy4"/>
    <dgm:cxn modelId="{AD27B75F-F466-1447-9F74-4DF01D9778AE}" type="presParOf" srcId="{AEB77AE3-B696-2E4B-A3E6-95FDFA34CD8A}" destId="{D6ACF5CC-CDD0-F84E-89F7-F7366E37DFF8}" srcOrd="1" destOrd="0" presId="urn:microsoft.com/office/officeart/2005/8/layout/hierarchy4"/>
    <dgm:cxn modelId="{AC2E88EA-0509-9645-A1FA-3BF6CA0CBA7A}" type="presParOf" srcId="{AEB77AE3-B696-2E4B-A3E6-95FDFA34CD8A}" destId="{A087E282-545A-114E-92D1-37AC038665AE}" srcOrd="2" destOrd="0" presId="urn:microsoft.com/office/officeart/2005/8/layout/hierarchy4"/>
    <dgm:cxn modelId="{09AE76F7-7A15-E04A-8A6D-7BC68205FB06}" type="presParOf" srcId="{A087E282-545A-114E-92D1-37AC038665AE}" destId="{027101AA-6097-3349-BDFE-0F3D6DC06713}" srcOrd="0" destOrd="0" presId="urn:microsoft.com/office/officeart/2005/8/layout/hierarchy4"/>
    <dgm:cxn modelId="{BB809966-32CC-B244-A5D7-7A7C2EBD547D}" type="presParOf" srcId="{027101AA-6097-3349-BDFE-0F3D6DC06713}" destId="{D150EB6F-9FFD-DA47-96EA-0261C44D3675}" srcOrd="0" destOrd="0" presId="urn:microsoft.com/office/officeart/2005/8/layout/hierarchy4"/>
    <dgm:cxn modelId="{4A3B19B9-2B57-1E40-AFE9-F62D5DA340AE}" type="presParOf" srcId="{027101AA-6097-3349-BDFE-0F3D6DC06713}" destId="{4CEB3CF5-8CB3-6841-99A1-7B62C6B7BE35}" srcOrd="1" destOrd="0" presId="urn:microsoft.com/office/officeart/2005/8/layout/hierarchy4"/>
    <dgm:cxn modelId="{2E6B42AF-358B-2F46-A610-5ED764ED83B1}" type="presParOf" srcId="{027101AA-6097-3349-BDFE-0F3D6DC06713}" destId="{8DBFD3B6-79CE-F64E-BA35-7DB12F6F4C47}" srcOrd="2" destOrd="0" presId="urn:microsoft.com/office/officeart/2005/8/layout/hierarchy4"/>
    <dgm:cxn modelId="{1631528E-2E7D-6340-93D3-3FFBB298C7E9}" type="presParOf" srcId="{8DBFD3B6-79CE-F64E-BA35-7DB12F6F4C47}" destId="{37011A97-4A11-E049-B5BD-395C75CEB3E0}" srcOrd="0" destOrd="0" presId="urn:microsoft.com/office/officeart/2005/8/layout/hierarchy4"/>
    <dgm:cxn modelId="{F5EE8A38-6B6C-0241-B2DA-482680657A6C}" type="presParOf" srcId="{37011A97-4A11-E049-B5BD-395C75CEB3E0}" destId="{58C2ED5C-B2A4-8540-9560-4743D108BCE9}" srcOrd="0" destOrd="0" presId="urn:microsoft.com/office/officeart/2005/8/layout/hierarchy4"/>
    <dgm:cxn modelId="{E1A8AF63-B0A0-5042-83CD-AAA908B07CD0}" type="presParOf" srcId="{37011A97-4A11-E049-B5BD-395C75CEB3E0}" destId="{F1CCC7A4-70F1-0441-8470-E8D91A9071F6}" srcOrd="1" destOrd="0" presId="urn:microsoft.com/office/officeart/2005/8/layout/hierarchy4"/>
    <dgm:cxn modelId="{28FC7A90-4540-D447-92C2-701AA8224D99}" type="presParOf" srcId="{A087E282-545A-114E-92D1-37AC038665AE}" destId="{A1CDD876-3BDA-174A-83C2-21D42422ACFA}" srcOrd="1" destOrd="0" presId="urn:microsoft.com/office/officeart/2005/8/layout/hierarchy4"/>
    <dgm:cxn modelId="{E18C3C1D-5F7F-BF4F-AE61-8D375927C00E}" type="presParOf" srcId="{A087E282-545A-114E-92D1-37AC038665AE}" destId="{B825C385-3853-5746-8F65-694668FF3E7F}" srcOrd="2" destOrd="0" presId="urn:microsoft.com/office/officeart/2005/8/layout/hierarchy4"/>
    <dgm:cxn modelId="{B09051F2-C86B-E141-895E-DA81CF3A130D}" type="presParOf" srcId="{B825C385-3853-5746-8F65-694668FF3E7F}" destId="{5D130876-8061-9B46-AA18-9C9EB52252EF}" srcOrd="0" destOrd="0" presId="urn:microsoft.com/office/officeart/2005/8/layout/hierarchy4"/>
    <dgm:cxn modelId="{C03EA8EC-D574-1347-B557-FBF65D5DF2E9}" type="presParOf" srcId="{B825C385-3853-5746-8F65-694668FF3E7F}" destId="{70572BA4-FDAA-1D49-A595-BBD85F132D98}" srcOrd="1" destOrd="0" presId="urn:microsoft.com/office/officeart/2005/8/layout/hierarchy4"/>
    <dgm:cxn modelId="{C5B2DFA0-B31C-CC4D-9D88-29177162494F}" type="presParOf" srcId="{B825C385-3853-5746-8F65-694668FF3E7F}" destId="{B2DD9C91-1FF0-4D47-A93E-9AF5B3C28347}" srcOrd="2" destOrd="0" presId="urn:microsoft.com/office/officeart/2005/8/layout/hierarchy4"/>
    <dgm:cxn modelId="{F0A5E8C4-8409-1A46-B401-E50E258E33F9}" type="presParOf" srcId="{B2DD9C91-1FF0-4D47-A93E-9AF5B3C28347}" destId="{82A839DE-4253-964C-AD2A-FA235FC0D8C2}" srcOrd="0" destOrd="0" presId="urn:microsoft.com/office/officeart/2005/8/layout/hierarchy4"/>
    <dgm:cxn modelId="{58439571-6DEA-7C4A-9FDE-5D8AE362CA63}" type="presParOf" srcId="{82A839DE-4253-964C-AD2A-FA235FC0D8C2}" destId="{DCD4D5F6-F57A-6E4B-962F-E30ADB7A3621}" srcOrd="0" destOrd="0" presId="urn:microsoft.com/office/officeart/2005/8/layout/hierarchy4"/>
    <dgm:cxn modelId="{A1806E90-53B4-9E46-905D-940139253DCD}" type="presParOf" srcId="{82A839DE-4253-964C-AD2A-FA235FC0D8C2}" destId="{C6BDCDBA-0C03-3E43-9892-8ECA24FDFD51}" srcOrd="1" destOrd="0" presId="urn:microsoft.com/office/officeart/2005/8/layout/hierarchy4"/>
    <dgm:cxn modelId="{2B64FE05-0BB7-8249-AAF7-DACA6DE96779}" type="presParOf" srcId="{A087E282-545A-114E-92D1-37AC038665AE}" destId="{D0C17749-D614-6541-844D-695FE9A17ED4}" srcOrd="3" destOrd="0" presId="urn:microsoft.com/office/officeart/2005/8/layout/hierarchy4"/>
    <dgm:cxn modelId="{BE4A18B7-1FC0-064F-B594-BFCC4EB14028}" type="presParOf" srcId="{A087E282-545A-114E-92D1-37AC038665AE}" destId="{6E4F2AC4-57DB-474C-A1B0-DB7AE72292C8}" srcOrd="4" destOrd="0" presId="urn:microsoft.com/office/officeart/2005/8/layout/hierarchy4"/>
    <dgm:cxn modelId="{CDC93340-900A-2143-A903-604E4D53280E}" type="presParOf" srcId="{6E4F2AC4-57DB-474C-A1B0-DB7AE72292C8}" destId="{E6AAA2C7-47E4-DC48-9095-C96CCE7FD92A}" srcOrd="0" destOrd="0" presId="urn:microsoft.com/office/officeart/2005/8/layout/hierarchy4"/>
    <dgm:cxn modelId="{F302784A-655D-1A45-AC43-5BD9FEF8FEFF}" type="presParOf" srcId="{6E4F2AC4-57DB-474C-A1B0-DB7AE72292C8}" destId="{BE5C87C3-C8B6-D14D-9C59-FF18C74467BC}" srcOrd="1" destOrd="0" presId="urn:microsoft.com/office/officeart/2005/8/layout/hierarchy4"/>
    <dgm:cxn modelId="{CF030401-9CFB-7849-8FDE-4A4AD16ADDD2}" type="presParOf" srcId="{A087E282-545A-114E-92D1-37AC038665AE}" destId="{BCB6B17F-2169-7A4C-92C5-58928F207576}" srcOrd="5" destOrd="0" presId="urn:microsoft.com/office/officeart/2005/8/layout/hierarchy4"/>
    <dgm:cxn modelId="{F2C674AC-9301-4C49-90C2-A775A49B269D}" type="presParOf" srcId="{A087E282-545A-114E-92D1-37AC038665AE}" destId="{A13DD071-73AA-2544-B6B3-C5F0BFA75C39}" srcOrd="6" destOrd="0" presId="urn:microsoft.com/office/officeart/2005/8/layout/hierarchy4"/>
    <dgm:cxn modelId="{FA91550F-7BEE-EA48-A0C8-F83E740CE4F2}" type="presParOf" srcId="{A13DD071-73AA-2544-B6B3-C5F0BFA75C39}" destId="{DF475422-4300-D84F-BB3C-72B17A196B5C}" srcOrd="0" destOrd="0" presId="urn:microsoft.com/office/officeart/2005/8/layout/hierarchy4"/>
    <dgm:cxn modelId="{F3176B16-E4B5-974F-97F7-9F3DDCD23C80}" type="presParOf" srcId="{A13DD071-73AA-2544-B6B3-C5F0BFA75C39}" destId="{A87B1A60-2E1A-9D42-891F-B6102DE12CFF}" srcOrd="1" destOrd="0" presId="urn:microsoft.com/office/officeart/2005/8/layout/hierarchy4"/>
    <dgm:cxn modelId="{CAC3F26F-8234-F44B-89AC-82DDCDF42563}" type="presParOf" srcId="{A13DD071-73AA-2544-B6B3-C5F0BFA75C39}" destId="{2A46C85B-AF19-6044-9BED-BEFFC091F44D}" srcOrd="2" destOrd="0" presId="urn:microsoft.com/office/officeart/2005/8/layout/hierarchy4"/>
    <dgm:cxn modelId="{6A48B8DA-DB4B-3745-9FFF-9625B81A3BDA}" type="presParOf" srcId="{2A46C85B-AF19-6044-9BED-BEFFC091F44D}" destId="{33AD514B-534A-A74C-B03D-A6CB5545CBCF}" srcOrd="0" destOrd="0" presId="urn:microsoft.com/office/officeart/2005/8/layout/hierarchy4"/>
    <dgm:cxn modelId="{36BD4330-340B-044B-8982-217B3D50DE17}" type="presParOf" srcId="{33AD514B-534A-A74C-B03D-A6CB5545CBCF}" destId="{6E9B6D13-FCE6-5C45-8FF8-11FAFAB01C0F}" srcOrd="0" destOrd="0" presId="urn:microsoft.com/office/officeart/2005/8/layout/hierarchy4"/>
    <dgm:cxn modelId="{60C8A351-DF14-3644-B554-3DB601F541C1}" type="presParOf" srcId="{33AD514B-534A-A74C-B03D-A6CB5545CBCF}" destId="{2D20FF49-30CB-274D-B430-A3B13C92DF03}" srcOrd="1" destOrd="0" presId="urn:microsoft.com/office/officeart/2005/8/layout/hierarchy4"/>
    <dgm:cxn modelId="{8262AD22-7684-C54D-A42D-3F5B6106055D}" type="presParOf" srcId="{A087E282-545A-114E-92D1-37AC038665AE}" destId="{2FE19BF9-842B-684F-961C-5B45ABE4CA11}" srcOrd="7" destOrd="0" presId="urn:microsoft.com/office/officeart/2005/8/layout/hierarchy4"/>
    <dgm:cxn modelId="{B95ED145-D45D-8A46-9F6D-A73F1AD7BE56}" type="presParOf" srcId="{A087E282-545A-114E-92D1-37AC038665AE}" destId="{704B382A-3C70-BF49-9B92-52B1D44743FD}" srcOrd="8" destOrd="0" presId="urn:microsoft.com/office/officeart/2005/8/layout/hierarchy4"/>
    <dgm:cxn modelId="{2A75DA95-AD38-8E41-88D5-BEA16B4A8B58}" type="presParOf" srcId="{704B382A-3C70-BF49-9B92-52B1D44743FD}" destId="{41F46C22-079C-464D-B4EF-E9C55A5DFFF8}" srcOrd="0" destOrd="0" presId="urn:microsoft.com/office/officeart/2005/8/layout/hierarchy4"/>
    <dgm:cxn modelId="{C9261E1D-71B4-B045-BF80-1B3A13B82196}" type="presParOf" srcId="{704B382A-3C70-BF49-9B92-52B1D44743FD}" destId="{88618781-DCF4-7546-8A56-93FBC33A0E38}" srcOrd="1" destOrd="0" presId="urn:microsoft.com/office/officeart/2005/8/layout/hierarchy4"/>
    <dgm:cxn modelId="{D2E539F4-34DC-F542-942C-7ACB00B7BCF8}" type="presParOf" srcId="{704B382A-3C70-BF49-9B92-52B1D44743FD}" destId="{DD026B69-7243-A240-97AB-48E8D67B8460}" srcOrd="2" destOrd="0" presId="urn:microsoft.com/office/officeart/2005/8/layout/hierarchy4"/>
    <dgm:cxn modelId="{FCE4871C-5EAC-8444-AB6A-79A8C0C32A44}" type="presParOf" srcId="{DD026B69-7243-A240-97AB-48E8D67B8460}" destId="{15FB22F0-F319-4D46-AF44-D178CB8E642A}" srcOrd="0" destOrd="0" presId="urn:microsoft.com/office/officeart/2005/8/layout/hierarchy4"/>
    <dgm:cxn modelId="{00D1E9DD-63A4-9248-A6C5-6DA02CE15076}" type="presParOf" srcId="{15FB22F0-F319-4D46-AF44-D178CB8E642A}" destId="{7A02A6A1-FB1C-A543-B6AB-4974D0290BD2}" srcOrd="0" destOrd="0" presId="urn:microsoft.com/office/officeart/2005/8/layout/hierarchy4"/>
    <dgm:cxn modelId="{645CBD05-A0ED-F04F-9669-8FE13F9321D5}" type="presParOf" srcId="{15FB22F0-F319-4D46-AF44-D178CB8E642A}" destId="{A4435B57-F4E9-204D-8AC9-04DA29DE2BED}" srcOrd="1" destOrd="0" presId="urn:microsoft.com/office/officeart/2005/8/layout/hierarchy4"/>
    <dgm:cxn modelId="{6A6AF83E-B37D-854C-BFE4-ED571CC914B7}" type="presParOf" srcId="{A087E282-545A-114E-92D1-37AC038665AE}" destId="{83A79A8D-C259-8D44-B304-B3576CF993AE}" srcOrd="9" destOrd="0" presId="urn:microsoft.com/office/officeart/2005/8/layout/hierarchy4"/>
    <dgm:cxn modelId="{43A5172D-15D4-DC43-BA34-3A3A08370A7B}" type="presParOf" srcId="{A087E282-545A-114E-92D1-37AC038665AE}" destId="{7CC31865-F3CE-3347-A4FE-17A9501289D1}" srcOrd="10" destOrd="0" presId="urn:microsoft.com/office/officeart/2005/8/layout/hierarchy4"/>
    <dgm:cxn modelId="{3CAD02F3-142E-6B46-A261-BC166F11FB4C}" type="presParOf" srcId="{7CC31865-F3CE-3347-A4FE-17A9501289D1}" destId="{B9AD1860-3670-384F-9D1F-87C436B1CE44}" srcOrd="0" destOrd="0" presId="urn:microsoft.com/office/officeart/2005/8/layout/hierarchy4"/>
    <dgm:cxn modelId="{B25D86CD-2393-7F45-AB70-4454E8A036BE}" type="presParOf" srcId="{7CC31865-F3CE-3347-A4FE-17A9501289D1}" destId="{27EF5672-4AB0-B94F-AA97-3EADB11C55D8}" srcOrd="1" destOrd="0" presId="urn:microsoft.com/office/officeart/2005/8/layout/hierarchy4"/>
    <dgm:cxn modelId="{741CCEA9-80BB-E547-977C-68989636D311}" type="presParOf" srcId="{7CC31865-F3CE-3347-A4FE-17A9501289D1}" destId="{B6A3F287-97A2-B740-B6DE-53596CD6CA13}" srcOrd="2" destOrd="0" presId="urn:microsoft.com/office/officeart/2005/8/layout/hierarchy4"/>
    <dgm:cxn modelId="{C142E1ED-D94C-D247-8706-199428F9CD01}" type="presParOf" srcId="{B6A3F287-97A2-B740-B6DE-53596CD6CA13}" destId="{E881BFFD-5D50-9245-9D16-ECFCC66A7B1D}" srcOrd="0" destOrd="0" presId="urn:microsoft.com/office/officeart/2005/8/layout/hierarchy4"/>
    <dgm:cxn modelId="{959BEDDE-8941-7844-878A-2EB9C7631F00}" type="presParOf" srcId="{E881BFFD-5D50-9245-9D16-ECFCC66A7B1D}" destId="{450CF4CE-6033-684D-A340-F6C31AC3D19D}" srcOrd="0" destOrd="0" presId="urn:microsoft.com/office/officeart/2005/8/layout/hierarchy4"/>
    <dgm:cxn modelId="{71C9C396-76F6-BA4C-8B1C-DB2E942C4B78}" type="presParOf" srcId="{E881BFFD-5D50-9245-9D16-ECFCC66A7B1D}" destId="{E71FC8C5-A6EB-B34A-AFD6-9E74983BF70A}" srcOrd="1" destOrd="0" presId="urn:microsoft.com/office/officeart/2005/8/layout/hierarchy4"/>
    <dgm:cxn modelId="{FC56EAC9-21D1-7F44-B10A-515BC743EB60}" type="presParOf" srcId="{A087E282-545A-114E-92D1-37AC038665AE}" destId="{A70033AB-90EC-0E44-BD12-88FF2416B5E6}" srcOrd="11" destOrd="0" presId="urn:microsoft.com/office/officeart/2005/8/layout/hierarchy4"/>
    <dgm:cxn modelId="{722C84D6-415A-A34F-A47D-5E7026FF0377}" type="presParOf" srcId="{A087E282-545A-114E-92D1-37AC038665AE}" destId="{969C174D-B162-D74C-868F-C0AC38A0F66C}" srcOrd="12" destOrd="0" presId="urn:microsoft.com/office/officeart/2005/8/layout/hierarchy4"/>
    <dgm:cxn modelId="{D5A7580C-1D59-794C-B8D3-B3BBDF09B345}" type="presParOf" srcId="{969C174D-B162-D74C-868F-C0AC38A0F66C}" destId="{B065E6F7-4A44-F448-9F22-C855B32BEFBF}" srcOrd="0" destOrd="0" presId="urn:microsoft.com/office/officeart/2005/8/layout/hierarchy4"/>
    <dgm:cxn modelId="{BB5F10A1-0910-1349-B8CD-FA3E6B55AB2B}" type="presParOf" srcId="{969C174D-B162-D74C-868F-C0AC38A0F66C}" destId="{76A210A5-A9E2-464E-A1A3-0A9E6C082F1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D5849A-63FD-41C8-9E60-6D38524CAEC9}" type="doc">
      <dgm:prSet loTypeId="urn:microsoft.com/office/officeart/2005/8/layout/arrow2" loCatId="process" qsTypeId="urn:microsoft.com/office/officeart/2005/8/quickstyle/3d1" qsCatId="3D" csTypeId="urn:microsoft.com/office/officeart/2005/8/colors/accent2_4" csCatId="accent2" phldr="1"/>
      <dgm:spPr/>
    </dgm:pt>
    <dgm:pt modelId="{AB3821D3-2858-4302-BE04-F3EF208A1827}">
      <dgm:prSet phldrT="[Text]" phldr="0" custT="1"/>
      <dgm:spPr/>
      <dgm:t>
        <a:bodyPr/>
        <a:lstStyle/>
        <a:p>
          <a:pPr rtl="0"/>
          <a:r>
            <a:rPr lang="en-US" sz="1400" b="1" dirty="0" err="1">
              <a:latin typeface="Arial"/>
            </a:rPr>
            <a:t>Εμ</a:t>
          </a:r>
          <a:r>
            <a:rPr lang="en-US" sz="1400" b="1" dirty="0">
              <a:latin typeface="Arial"/>
            </a:rPr>
            <a:t>π</a:t>
          </a:r>
          <a:r>
            <a:rPr lang="en-US" sz="1400" b="1" dirty="0" err="1">
              <a:latin typeface="Arial"/>
            </a:rPr>
            <a:t>ιστοσύνη</a:t>
          </a:r>
          <a:r>
            <a:rPr lang="en-US" sz="1400" b="1" dirty="0">
              <a:latin typeface="Arial"/>
            </a:rPr>
            <a:t>, </a:t>
          </a:r>
          <a:r>
            <a:rPr lang="en-US" sz="1400" b="1" dirty="0" err="1">
              <a:latin typeface="Arial"/>
            </a:rPr>
            <a:t>Αμοι</a:t>
          </a:r>
          <a:r>
            <a:rPr lang="en-US" sz="1400" b="1" dirty="0">
              <a:latin typeface="Arial"/>
            </a:rPr>
            <a:t>βα</a:t>
          </a:r>
          <a:r>
            <a:rPr lang="en-US" sz="1400" b="1" dirty="0" err="1">
              <a:latin typeface="Arial"/>
            </a:rPr>
            <a:t>ίος</a:t>
          </a:r>
          <a:r>
            <a:rPr lang="en-US" sz="1400" b="1" dirty="0">
              <a:latin typeface="Arial"/>
            </a:rPr>
            <a:t> </a:t>
          </a:r>
          <a:r>
            <a:rPr lang="en-US" sz="1400" b="1" dirty="0" err="1">
              <a:latin typeface="Arial"/>
            </a:rPr>
            <a:t>Σε</a:t>
          </a:r>
          <a:r>
            <a:rPr lang="en-US" sz="1400" b="1" dirty="0">
              <a:latin typeface="Arial"/>
            </a:rPr>
            <a:t>βα</a:t>
          </a:r>
          <a:r>
            <a:rPr lang="en-US" sz="1400" b="1" dirty="0" err="1">
              <a:latin typeface="Arial"/>
            </a:rPr>
            <a:t>σμός</a:t>
          </a:r>
          <a:r>
            <a:rPr lang="en-US" sz="1400" b="1" dirty="0">
              <a:latin typeface="Arial"/>
            </a:rPr>
            <a:t> &amp; </a:t>
          </a:r>
          <a:r>
            <a:rPr lang="en-US" sz="1400" b="1" dirty="0" err="1">
              <a:latin typeface="Arial"/>
            </a:rPr>
            <a:t>Μερική</a:t>
          </a:r>
          <a:r>
            <a:rPr lang="en-US" sz="1400" b="1" dirty="0">
              <a:latin typeface="Arial"/>
            </a:rPr>
            <a:t> </a:t>
          </a:r>
          <a:r>
            <a:rPr lang="en-US" sz="1400" b="1" dirty="0" err="1">
              <a:latin typeface="Arial"/>
            </a:rPr>
            <a:t>Αυτονομί</a:t>
          </a:r>
          <a:r>
            <a:rPr lang="en-US" sz="1400" b="1" dirty="0">
              <a:latin typeface="Arial"/>
            </a:rPr>
            <a:t>α</a:t>
          </a:r>
          <a:endParaRPr lang="en-US" sz="1400" b="1" dirty="0"/>
        </a:p>
      </dgm:t>
    </dgm:pt>
    <dgm:pt modelId="{5FABD7B2-DED2-4E46-973F-6E02F5D96270}" type="parTrans" cxnId="{8EEABB7D-F662-4632-B76D-826505D836C9}">
      <dgm:prSet/>
      <dgm:spPr/>
      <dgm:t>
        <a:bodyPr/>
        <a:lstStyle/>
        <a:p>
          <a:endParaRPr lang="en-GB" sz="3200"/>
        </a:p>
      </dgm:t>
    </dgm:pt>
    <dgm:pt modelId="{F50F0014-B063-481D-9676-5B2725914205}" type="sibTrans" cxnId="{8EEABB7D-F662-4632-B76D-826505D836C9}">
      <dgm:prSet/>
      <dgm:spPr/>
      <dgm:t>
        <a:bodyPr/>
        <a:lstStyle/>
        <a:p>
          <a:endParaRPr lang="en-GB" sz="3200"/>
        </a:p>
      </dgm:t>
    </dgm:pt>
    <dgm:pt modelId="{E86996FD-F12E-4B19-8BFA-10B0F6308E3E}">
      <dgm:prSet phldrT="[Text]" phldr="0" custT="1"/>
      <dgm:spPr/>
      <dgm:t>
        <a:bodyPr/>
        <a:lstStyle/>
        <a:p>
          <a:pPr rtl="0"/>
          <a:r>
            <a:rPr lang="en-US" sz="1400" b="1" dirty="0" err="1">
              <a:latin typeface="Arial"/>
            </a:rPr>
            <a:t>Ευκ</a:t>
          </a:r>
          <a:r>
            <a:rPr lang="en-US" sz="1400" b="1" dirty="0">
              <a:latin typeface="Arial"/>
            </a:rPr>
            <a:t>α</a:t>
          </a:r>
          <a:r>
            <a:rPr lang="en-US" sz="1400" b="1" dirty="0" err="1">
              <a:latin typeface="Arial"/>
            </a:rPr>
            <a:t>ιρί</a:t>
          </a:r>
          <a:r>
            <a:rPr lang="en-US" sz="1400" b="1" dirty="0">
              <a:latin typeface="Arial"/>
            </a:rPr>
            <a:t>α Κα</a:t>
          </a:r>
          <a:r>
            <a:rPr lang="en-US" sz="1400" b="1" dirty="0" err="1">
              <a:latin typeface="Arial"/>
            </a:rPr>
            <a:t>τάρτισης</a:t>
          </a:r>
          <a:r>
            <a:rPr lang="en-US" sz="1400" b="1" dirty="0">
              <a:latin typeface="Arial"/>
            </a:rPr>
            <a:t> &amp; Ανάπτυξης Δεξιοτήτων</a:t>
          </a:r>
          <a:endParaRPr lang="en-US" sz="1400" b="1" dirty="0"/>
        </a:p>
      </dgm:t>
    </dgm:pt>
    <dgm:pt modelId="{250D588B-DB81-48CC-A607-D5A7A43F014A}" type="parTrans" cxnId="{4467E443-212D-4029-AB48-BEC4276DBA5B}">
      <dgm:prSet/>
      <dgm:spPr/>
      <dgm:t>
        <a:bodyPr/>
        <a:lstStyle/>
        <a:p>
          <a:endParaRPr lang="en-GB" sz="3200"/>
        </a:p>
      </dgm:t>
    </dgm:pt>
    <dgm:pt modelId="{4FA583D9-7610-4FBC-82A7-5652CB333A15}" type="sibTrans" cxnId="{4467E443-212D-4029-AB48-BEC4276DBA5B}">
      <dgm:prSet/>
      <dgm:spPr/>
      <dgm:t>
        <a:bodyPr/>
        <a:lstStyle/>
        <a:p>
          <a:endParaRPr lang="en-GB" sz="3200"/>
        </a:p>
      </dgm:t>
    </dgm:pt>
    <dgm:pt modelId="{2A4C98D3-BC01-4266-ADA4-FD0F557A22CF}">
      <dgm:prSet phldrT="[Text]" phldr="0" custT="1"/>
      <dgm:spPr/>
      <dgm:t>
        <a:bodyPr/>
        <a:lstStyle/>
        <a:p>
          <a:pPr rtl="0"/>
          <a:r>
            <a:rPr lang="en-US" sz="1400" b="1" dirty="0" err="1">
              <a:latin typeface="Arial"/>
            </a:rPr>
            <a:t>Βοήθει</a:t>
          </a:r>
          <a:r>
            <a:rPr lang="en-US" sz="1400" b="1" dirty="0">
              <a:latin typeface="Arial"/>
            </a:rPr>
            <a:t>α από </a:t>
          </a:r>
          <a:r>
            <a:rPr lang="en-US" sz="1400" b="1" dirty="0" err="1">
              <a:latin typeface="Arial"/>
            </a:rPr>
            <a:t>Ειδικούς</a:t>
          </a:r>
          <a:r>
            <a:rPr lang="en-US" sz="1400" b="1" dirty="0">
              <a:latin typeface="Arial"/>
            </a:rPr>
            <a:t> &amp; Παρα</a:t>
          </a:r>
          <a:r>
            <a:rPr lang="en-US" sz="1400" b="1" dirty="0" err="1">
              <a:latin typeface="Arial"/>
            </a:rPr>
            <a:t>κολούθηση</a:t>
          </a:r>
          <a:r>
            <a:rPr lang="en-US" sz="1400" b="1" dirty="0">
              <a:latin typeface="Arial"/>
            </a:rPr>
            <a:t> </a:t>
          </a:r>
          <a:r>
            <a:rPr lang="en-US" sz="1400" b="1" dirty="0" err="1">
              <a:latin typeface="Arial"/>
            </a:rPr>
            <a:t>των</a:t>
          </a:r>
          <a:r>
            <a:rPr lang="en-US" sz="1400" b="1" dirty="0">
              <a:latin typeface="Arial"/>
            </a:rPr>
            <a:t> </a:t>
          </a:r>
          <a:r>
            <a:rPr lang="en-US" sz="1400" b="1" dirty="0" err="1">
              <a:latin typeface="Arial"/>
            </a:rPr>
            <a:t>δι</a:t>
          </a:r>
          <a:r>
            <a:rPr lang="en-US" sz="1400" b="1" dirty="0">
              <a:latin typeface="Arial"/>
            </a:rPr>
            <a:t>α</a:t>
          </a:r>
          <a:r>
            <a:rPr lang="en-US" sz="1400" b="1" dirty="0" err="1">
              <a:latin typeface="Arial"/>
            </a:rPr>
            <a:t>δικ</a:t>
          </a:r>
          <a:r>
            <a:rPr lang="en-US" sz="1400" b="1" dirty="0">
              <a:latin typeface="Arial"/>
            </a:rPr>
            <a:t>α</a:t>
          </a:r>
          <a:r>
            <a:rPr lang="en-US" sz="1400" b="1" dirty="0" err="1">
              <a:latin typeface="Arial"/>
            </a:rPr>
            <a:t>σιών</a:t>
          </a:r>
          <a:endParaRPr lang="en-US" sz="1400" b="1" dirty="0"/>
        </a:p>
      </dgm:t>
    </dgm:pt>
    <dgm:pt modelId="{82554F59-7BA5-46AA-ADCC-F8D5338F4CF0}" type="parTrans" cxnId="{FB112F25-51AB-4E87-9996-9D5A96A1D103}">
      <dgm:prSet/>
      <dgm:spPr/>
      <dgm:t>
        <a:bodyPr/>
        <a:lstStyle/>
        <a:p>
          <a:endParaRPr lang="en-GB" sz="3200"/>
        </a:p>
      </dgm:t>
    </dgm:pt>
    <dgm:pt modelId="{F08CA3BC-6F0E-4498-A11C-7D1D377DF7CB}" type="sibTrans" cxnId="{FB112F25-51AB-4E87-9996-9D5A96A1D103}">
      <dgm:prSet/>
      <dgm:spPr/>
      <dgm:t>
        <a:bodyPr/>
        <a:lstStyle/>
        <a:p>
          <a:endParaRPr lang="en-GB" sz="3200"/>
        </a:p>
      </dgm:t>
    </dgm:pt>
    <dgm:pt modelId="{7B9975C0-7297-45E0-B88D-E0F54269E9F8}">
      <dgm:prSet phldr="0" custT="1"/>
      <dgm:spPr/>
      <dgm:t>
        <a:bodyPr/>
        <a:lstStyle/>
        <a:p>
          <a:pPr rtl="0"/>
          <a:r>
            <a:rPr lang="en-US" sz="1400" b="1" dirty="0" err="1">
              <a:latin typeface="Arial"/>
            </a:rPr>
            <a:t>Δι</a:t>
          </a:r>
          <a:r>
            <a:rPr lang="en-US" sz="1400" b="1" dirty="0">
              <a:latin typeface="Arial"/>
            </a:rPr>
            <a:t>α</a:t>
          </a:r>
          <a:r>
            <a:rPr lang="en-US" sz="1400" b="1" dirty="0" err="1">
              <a:latin typeface="Arial"/>
            </a:rPr>
            <a:t>φορετικές</a:t>
          </a:r>
          <a:r>
            <a:rPr lang="en-US" sz="1400" b="1" dirty="0">
              <a:latin typeface="Arial"/>
            </a:rPr>
            <a:t> </a:t>
          </a:r>
          <a:r>
            <a:rPr lang="en-US" sz="1400" b="1" dirty="0" err="1">
              <a:latin typeface="Arial"/>
            </a:rPr>
            <a:t>Πηγές</a:t>
          </a:r>
          <a:r>
            <a:rPr lang="en-US" sz="1400" b="1" dirty="0">
              <a:latin typeface="Arial"/>
            </a:rPr>
            <a:t> &amp; </a:t>
          </a:r>
          <a:r>
            <a:rPr lang="en-US" sz="1400" b="1" dirty="0" err="1">
              <a:latin typeface="Arial"/>
            </a:rPr>
            <a:t>Ανάλυση</a:t>
          </a:r>
          <a:r>
            <a:rPr lang="en-US" sz="1400" b="1" dirty="0">
              <a:latin typeface="Arial"/>
            </a:rPr>
            <a:t> </a:t>
          </a:r>
          <a:r>
            <a:rPr lang="en-US" sz="1400" b="1" dirty="0" err="1">
              <a:latin typeface="Arial"/>
            </a:rPr>
            <a:t>Δεδομένων</a:t>
          </a:r>
          <a:endParaRPr lang="en-US" sz="1400" b="1" dirty="0">
            <a:latin typeface="Arial"/>
          </a:endParaRPr>
        </a:p>
      </dgm:t>
    </dgm:pt>
    <dgm:pt modelId="{C5ACF92A-9E66-40B4-BAA1-6F7A8EB03571}" type="parTrans" cxnId="{CCF63768-3FA2-4836-B958-815A9706B2C7}">
      <dgm:prSet/>
      <dgm:spPr/>
      <dgm:t>
        <a:bodyPr/>
        <a:lstStyle/>
        <a:p>
          <a:endParaRPr lang="en-GB" sz="3200"/>
        </a:p>
      </dgm:t>
    </dgm:pt>
    <dgm:pt modelId="{2E922557-5D97-4A11-8306-44CFDA5B69A8}" type="sibTrans" cxnId="{CCF63768-3FA2-4836-B958-815A9706B2C7}">
      <dgm:prSet/>
      <dgm:spPr/>
      <dgm:t>
        <a:bodyPr/>
        <a:lstStyle/>
        <a:p>
          <a:endParaRPr lang="en-GB" sz="3200"/>
        </a:p>
      </dgm:t>
    </dgm:pt>
    <dgm:pt modelId="{0D05086B-EDE5-43D6-8C7F-DA4EF1CA6E91}">
      <dgm:prSet phldr="0" custT="1"/>
      <dgm:spPr/>
      <dgm:t>
        <a:bodyPr/>
        <a:lstStyle/>
        <a:p>
          <a:pPr rtl="0"/>
          <a:r>
            <a:rPr lang="en-US" sz="1400" b="1" dirty="0" err="1">
              <a:latin typeface="Arial"/>
            </a:rPr>
            <a:t>Πλάνο</a:t>
          </a:r>
          <a:r>
            <a:rPr lang="en-US" sz="1400" b="1" dirty="0">
              <a:latin typeface="Arial"/>
            </a:rPr>
            <a:t> </a:t>
          </a:r>
          <a:r>
            <a:rPr lang="en-US" sz="1400" b="1" dirty="0" err="1">
              <a:latin typeface="Arial"/>
            </a:rPr>
            <a:t>δράσης</a:t>
          </a:r>
          <a:r>
            <a:rPr lang="en-US" sz="1400" b="1" dirty="0">
              <a:latin typeface="Arial"/>
            </a:rPr>
            <a:t> &amp; </a:t>
          </a:r>
          <a:r>
            <a:rPr lang="en-US" sz="1400" b="1" dirty="0" err="1">
              <a:latin typeface="Arial"/>
            </a:rPr>
            <a:t>Λήψη</a:t>
          </a:r>
          <a:r>
            <a:rPr lang="en-US" sz="1400" b="1" dirty="0">
              <a:latin typeface="Arial"/>
            </a:rPr>
            <a:t> Απ</a:t>
          </a:r>
          <a:r>
            <a:rPr lang="en-US" sz="1400" b="1" dirty="0" err="1">
              <a:latin typeface="Arial"/>
            </a:rPr>
            <a:t>οφάσεων</a:t>
          </a:r>
          <a:r>
            <a:rPr lang="en-US" sz="1400" b="1" dirty="0">
              <a:latin typeface="Arial"/>
            </a:rPr>
            <a:t> β</a:t>
          </a:r>
          <a:r>
            <a:rPr lang="en-US" sz="1400" b="1" dirty="0" err="1">
              <a:latin typeface="Arial"/>
            </a:rPr>
            <a:t>άσει</a:t>
          </a:r>
          <a:r>
            <a:rPr lang="en-US" sz="1400" b="1" dirty="0">
              <a:latin typeface="Arial"/>
            </a:rPr>
            <a:t> </a:t>
          </a:r>
          <a:r>
            <a:rPr lang="en-US" sz="1400" b="1" dirty="0" err="1">
              <a:latin typeface="Arial"/>
            </a:rPr>
            <a:t>Δεδομένων</a:t>
          </a:r>
          <a:r>
            <a:rPr lang="en-US" sz="1400" b="1" dirty="0">
              <a:latin typeface="Arial"/>
            </a:rPr>
            <a:t> &amp; Αξιολόγησης</a:t>
          </a:r>
        </a:p>
      </dgm:t>
    </dgm:pt>
    <dgm:pt modelId="{6933E55D-A270-41B6-B3BB-917BA2E40F9C}" type="parTrans" cxnId="{DEB7948B-812C-4573-A629-DEE3FE221225}">
      <dgm:prSet/>
      <dgm:spPr/>
      <dgm:t>
        <a:bodyPr/>
        <a:lstStyle/>
        <a:p>
          <a:endParaRPr lang="en-GB" sz="3200"/>
        </a:p>
      </dgm:t>
    </dgm:pt>
    <dgm:pt modelId="{7D7718C1-E569-4266-8544-F881404A3035}" type="sibTrans" cxnId="{DEB7948B-812C-4573-A629-DEE3FE221225}">
      <dgm:prSet/>
      <dgm:spPr/>
      <dgm:t>
        <a:bodyPr/>
        <a:lstStyle/>
        <a:p>
          <a:endParaRPr lang="en-GB" sz="3200"/>
        </a:p>
      </dgm:t>
    </dgm:pt>
    <dgm:pt modelId="{DA16AD15-47BF-4F36-AA72-FA5223F9B77A}" type="pres">
      <dgm:prSet presAssocID="{CBD5849A-63FD-41C8-9E60-6D38524CAEC9}" presName="arrowDiagram" presStyleCnt="0">
        <dgm:presLayoutVars>
          <dgm:chMax val="5"/>
          <dgm:dir/>
          <dgm:resizeHandles val="exact"/>
        </dgm:presLayoutVars>
      </dgm:prSet>
      <dgm:spPr/>
    </dgm:pt>
    <dgm:pt modelId="{DEA50CC9-9D6B-4DFF-A03B-81B91D3CCF70}" type="pres">
      <dgm:prSet presAssocID="{CBD5849A-63FD-41C8-9E60-6D38524CAEC9}" presName="arrow" presStyleLbl="bgShp" presStyleIdx="0" presStyleCnt="1" custScaleX="110702"/>
      <dgm:spPr/>
    </dgm:pt>
    <dgm:pt modelId="{0BA8909E-47E7-4CA5-8E52-5DAB9588983D}" type="pres">
      <dgm:prSet presAssocID="{CBD5849A-63FD-41C8-9E60-6D38524CAEC9}" presName="arrowDiagram5" presStyleCnt="0"/>
      <dgm:spPr/>
    </dgm:pt>
    <dgm:pt modelId="{E3208BDD-0621-44CD-AC4B-57B5D2B2A495}" type="pres">
      <dgm:prSet presAssocID="{AB3821D3-2858-4302-BE04-F3EF208A1827}" presName="bullet5a" presStyleLbl="node1" presStyleIdx="0" presStyleCnt="5"/>
      <dgm:spPr/>
    </dgm:pt>
    <dgm:pt modelId="{678D2DFE-EBF4-46B3-B9D1-AFC54D0A3DAD}" type="pres">
      <dgm:prSet presAssocID="{AB3821D3-2858-4302-BE04-F3EF208A1827}" presName="textBox5a" presStyleLbl="revTx" presStyleIdx="0" presStyleCnt="5" custScaleX="181349">
        <dgm:presLayoutVars>
          <dgm:bulletEnabled val="1"/>
        </dgm:presLayoutVars>
      </dgm:prSet>
      <dgm:spPr/>
    </dgm:pt>
    <dgm:pt modelId="{CBFAC463-A79F-41F4-924F-1A24288A3962}" type="pres">
      <dgm:prSet presAssocID="{E86996FD-F12E-4B19-8BFA-10B0F6308E3E}" presName="bullet5b" presStyleLbl="node1" presStyleIdx="1" presStyleCnt="5"/>
      <dgm:spPr/>
    </dgm:pt>
    <dgm:pt modelId="{29A0976A-FB46-438F-B1C8-6094347F97BB}" type="pres">
      <dgm:prSet presAssocID="{E86996FD-F12E-4B19-8BFA-10B0F6308E3E}" presName="textBox5b" presStyleLbl="revTx" presStyleIdx="1" presStyleCnt="5" custScaleX="156772">
        <dgm:presLayoutVars>
          <dgm:bulletEnabled val="1"/>
        </dgm:presLayoutVars>
      </dgm:prSet>
      <dgm:spPr/>
    </dgm:pt>
    <dgm:pt modelId="{D211C870-936A-4CEB-81A4-8BDD8894042C}" type="pres">
      <dgm:prSet presAssocID="{2A4C98D3-BC01-4266-ADA4-FD0F557A22CF}" presName="bullet5c" presStyleLbl="node1" presStyleIdx="2" presStyleCnt="5"/>
      <dgm:spPr/>
    </dgm:pt>
    <dgm:pt modelId="{5FE5A96E-8182-47BA-8032-EC5A950767DD}" type="pres">
      <dgm:prSet presAssocID="{2A4C98D3-BC01-4266-ADA4-FD0F557A22CF}" presName="textBox5c" presStyleLbl="revTx" presStyleIdx="2" presStyleCnt="5" custScaleX="132868">
        <dgm:presLayoutVars>
          <dgm:bulletEnabled val="1"/>
        </dgm:presLayoutVars>
      </dgm:prSet>
      <dgm:spPr/>
    </dgm:pt>
    <dgm:pt modelId="{3C15CBDC-31EB-4C84-BA0E-5CBD4B916B67}" type="pres">
      <dgm:prSet presAssocID="{7B9975C0-7297-45E0-B88D-E0F54269E9F8}" presName="bullet5d" presStyleLbl="node1" presStyleIdx="3" presStyleCnt="5"/>
      <dgm:spPr/>
    </dgm:pt>
    <dgm:pt modelId="{50D98FE7-C67A-4EB6-8E3D-5B82A67DEC25}" type="pres">
      <dgm:prSet presAssocID="{7B9975C0-7297-45E0-B88D-E0F54269E9F8}" presName="textBox5d" presStyleLbl="revTx" presStyleIdx="3" presStyleCnt="5" custScaleX="93775">
        <dgm:presLayoutVars>
          <dgm:bulletEnabled val="1"/>
        </dgm:presLayoutVars>
      </dgm:prSet>
      <dgm:spPr/>
    </dgm:pt>
    <dgm:pt modelId="{52C1163C-4549-4214-A84C-C03970767B76}" type="pres">
      <dgm:prSet presAssocID="{0D05086B-EDE5-43D6-8C7F-DA4EF1CA6E91}" presName="bullet5e" presStyleLbl="node1" presStyleIdx="4" presStyleCnt="5"/>
      <dgm:spPr/>
    </dgm:pt>
    <dgm:pt modelId="{6FAFDFAF-1C38-418A-8D8E-8E82F1C0C4F9}" type="pres">
      <dgm:prSet presAssocID="{0D05086B-EDE5-43D6-8C7F-DA4EF1CA6E91}" presName="textBox5e" presStyleLbl="revTx" presStyleIdx="4" presStyleCnt="5" custScaleX="146851">
        <dgm:presLayoutVars>
          <dgm:bulletEnabled val="1"/>
        </dgm:presLayoutVars>
      </dgm:prSet>
      <dgm:spPr/>
    </dgm:pt>
  </dgm:ptLst>
  <dgm:cxnLst>
    <dgm:cxn modelId="{19F3450D-A919-422F-B241-B1F07F100FD3}" type="presOf" srcId="{0D05086B-EDE5-43D6-8C7F-DA4EF1CA6E91}" destId="{6FAFDFAF-1C38-418A-8D8E-8E82F1C0C4F9}" srcOrd="0" destOrd="0" presId="urn:microsoft.com/office/officeart/2005/8/layout/arrow2"/>
    <dgm:cxn modelId="{FB112F25-51AB-4E87-9996-9D5A96A1D103}" srcId="{CBD5849A-63FD-41C8-9E60-6D38524CAEC9}" destId="{2A4C98D3-BC01-4266-ADA4-FD0F557A22CF}" srcOrd="2" destOrd="0" parTransId="{82554F59-7BA5-46AA-ADCC-F8D5338F4CF0}" sibTransId="{F08CA3BC-6F0E-4498-A11C-7D1D377DF7CB}"/>
    <dgm:cxn modelId="{4467E443-212D-4029-AB48-BEC4276DBA5B}" srcId="{CBD5849A-63FD-41C8-9E60-6D38524CAEC9}" destId="{E86996FD-F12E-4B19-8BFA-10B0F6308E3E}" srcOrd="1" destOrd="0" parTransId="{250D588B-DB81-48CC-A607-D5A7A43F014A}" sibTransId="{4FA583D9-7610-4FBC-82A7-5652CB333A15}"/>
    <dgm:cxn modelId="{CCF63768-3FA2-4836-B958-815A9706B2C7}" srcId="{CBD5849A-63FD-41C8-9E60-6D38524CAEC9}" destId="{7B9975C0-7297-45E0-B88D-E0F54269E9F8}" srcOrd="3" destOrd="0" parTransId="{C5ACF92A-9E66-40B4-BAA1-6F7A8EB03571}" sibTransId="{2E922557-5D97-4A11-8306-44CFDA5B69A8}"/>
    <dgm:cxn modelId="{8EEABB7D-F662-4632-B76D-826505D836C9}" srcId="{CBD5849A-63FD-41C8-9E60-6D38524CAEC9}" destId="{AB3821D3-2858-4302-BE04-F3EF208A1827}" srcOrd="0" destOrd="0" parTransId="{5FABD7B2-DED2-4E46-973F-6E02F5D96270}" sibTransId="{F50F0014-B063-481D-9676-5B2725914205}"/>
    <dgm:cxn modelId="{4E768C83-5BE3-4BE2-916A-87638802A381}" type="presOf" srcId="{2A4C98D3-BC01-4266-ADA4-FD0F557A22CF}" destId="{5FE5A96E-8182-47BA-8032-EC5A950767DD}" srcOrd="0" destOrd="0" presId="urn:microsoft.com/office/officeart/2005/8/layout/arrow2"/>
    <dgm:cxn modelId="{DEB7948B-812C-4573-A629-DEE3FE221225}" srcId="{CBD5849A-63FD-41C8-9E60-6D38524CAEC9}" destId="{0D05086B-EDE5-43D6-8C7F-DA4EF1CA6E91}" srcOrd="4" destOrd="0" parTransId="{6933E55D-A270-41B6-B3BB-917BA2E40F9C}" sibTransId="{7D7718C1-E569-4266-8544-F881404A3035}"/>
    <dgm:cxn modelId="{E81ADCB7-CF30-48AA-98DC-E5FB0A05286E}" type="presOf" srcId="{AB3821D3-2858-4302-BE04-F3EF208A1827}" destId="{678D2DFE-EBF4-46B3-B9D1-AFC54D0A3DAD}" srcOrd="0" destOrd="0" presId="urn:microsoft.com/office/officeart/2005/8/layout/arrow2"/>
    <dgm:cxn modelId="{5CB2BED7-1ACC-43C7-AC54-FDF212115D18}" type="presOf" srcId="{CBD5849A-63FD-41C8-9E60-6D38524CAEC9}" destId="{DA16AD15-47BF-4F36-AA72-FA5223F9B77A}" srcOrd="0" destOrd="0" presId="urn:microsoft.com/office/officeart/2005/8/layout/arrow2"/>
    <dgm:cxn modelId="{EAC21BD8-C3A0-412D-8E75-7EB37A3E7230}" type="presOf" srcId="{7B9975C0-7297-45E0-B88D-E0F54269E9F8}" destId="{50D98FE7-C67A-4EB6-8E3D-5B82A67DEC25}" srcOrd="0" destOrd="0" presId="urn:microsoft.com/office/officeart/2005/8/layout/arrow2"/>
    <dgm:cxn modelId="{30E7F9E3-7A0D-42F8-8619-4A8F9BE71BAA}" type="presOf" srcId="{E86996FD-F12E-4B19-8BFA-10B0F6308E3E}" destId="{29A0976A-FB46-438F-B1C8-6094347F97BB}" srcOrd="0" destOrd="0" presId="urn:microsoft.com/office/officeart/2005/8/layout/arrow2"/>
    <dgm:cxn modelId="{03C76FB2-2AF9-4594-BFA6-E0A6C898E788}" type="presParOf" srcId="{DA16AD15-47BF-4F36-AA72-FA5223F9B77A}" destId="{DEA50CC9-9D6B-4DFF-A03B-81B91D3CCF70}" srcOrd="0" destOrd="0" presId="urn:microsoft.com/office/officeart/2005/8/layout/arrow2"/>
    <dgm:cxn modelId="{4D016529-EF34-48B3-8DDB-E8BFBEFCDDC0}" type="presParOf" srcId="{DA16AD15-47BF-4F36-AA72-FA5223F9B77A}" destId="{0BA8909E-47E7-4CA5-8E52-5DAB9588983D}" srcOrd="1" destOrd="0" presId="urn:microsoft.com/office/officeart/2005/8/layout/arrow2"/>
    <dgm:cxn modelId="{2D9F8192-FD41-4A8C-9FAD-CA30E258D831}" type="presParOf" srcId="{0BA8909E-47E7-4CA5-8E52-5DAB9588983D}" destId="{E3208BDD-0621-44CD-AC4B-57B5D2B2A495}" srcOrd="0" destOrd="0" presId="urn:microsoft.com/office/officeart/2005/8/layout/arrow2"/>
    <dgm:cxn modelId="{DA3699A2-9390-4ECB-8DFA-4EA44936B87D}" type="presParOf" srcId="{0BA8909E-47E7-4CA5-8E52-5DAB9588983D}" destId="{678D2DFE-EBF4-46B3-B9D1-AFC54D0A3DAD}" srcOrd="1" destOrd="0" presId="urn:microsoft.com/office/officeart/2005/8/layout/arrow2"/>
    <dgm:cxn modelId="{46734C81-25F1-4293-8010-687A99BFAFBD}" type="presParOf" srcId="{0BA8909E-47E7-4CA5-8E52-5DAB9588983D}" destId="{CBFAC463-A79F-41F4-924F-1A24288A3962}" srcOrd="2" destOrd="0" presId="urn:microsoft.com/office/officeart/2005/8/layout/arrow2"/>
    <dgm:cxn modelId="{71F3537C-98B8-4388-9C3A-98DB6306F80B}" type="presParOf" srcId="{0BA8909E-47E7-4CA5-8E52-5DAB9588983D}" destId="{29A0976A-FB46-438F-B1C8-6094347F97BB}" srcOrd="3" destOrd="0" presId="urn:microsoft.com/office/officeart/2005/8/layout/arrow2"/>
    <dgm:cxn modelId="{1B112C87-29BF-4E9C-A5B1-A1FE245580C9}" type="presParOf" srcId="{0BA8909E-47E7-4CA5-8E52-5DAB9588983D}" destId="{D211C870-936A-4CEB-81A4-8BDD8894042C}" srcOrd="4" destOrd="0" presId="urn:microsoft.com/office/officeart/2005/8/layout/arrow2"/>
    <dgm:cxn modelId="{D51DA3F5-57C4-4E9D-BCF6-56458E03D2E1}" type="presParOf" srcId="{0BA8909E-47E7-4CA5-8E52-5DAB9588983D}" destId="{5FE5A96E-8182-47BA-8032-EC5A950767DD}" srcOrd="5" destOrd="0" presId="urn:microsoft.com/office/officeart/2005/8/layout/arrow2"/>
    <dgm:cxn modelId="{89A323A0-2F7B-4E4A-8F41-8FC230F9A917}" type="presParOf" srcId="{0BA8909E-47E7-4CA5-8E52-5DAB9588983D}" destId="{3C15CBDC-31EB-4C84-BA0E-5CBD4B916B67}" srcOrd="6" destOrd="0" presId="urn:microsoft.com/office/officeart/2005/8/layout/arrow2"/>
    <dgm:cxn modelId="{3146521B-8219-4F75-BE4A-6B104446A79A}" type="presParOf" srcId="{0BA8909E-47E7-4CA5-8E52-5DAB9588983D}" destId="{50D98FE7-C67A-4EB6-8E3D-5B82A67DEC25}" srcOrd="7" destOrd="0" presId="urn:microsoft.com/office/officeart/2005/8/layout/arrow2"/>
    <dgm:cxn modelId="{4C6F944B-90D6-4610-99BB-0C5E0A0F91B3}" type="presParOf" srcId="{0BA8909E-47E7-4CA5-8E52-5DAB9588983D}" destId="{52C1163C-4549-4214-A84C-C03970767B76}" srcOrd="8" destOrd="0" presId="urn:microsoft.com/office/officeart/2005/8/layout/arrow2"/>
    <dgm:cxn modelId="{09BF319C-22F2-46AE-9195-E2D45A7111B7}" type="presParOf" srcId="{0BA8909E-47E7-4CA5-8E52-5DAB9588983D}" destId="{6FAFDFAF-1C38-418A-8D8E-8E82F1C0C4F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84A6C-1765-0A4F-9F02-7921942DC100}">
      <dsp:nvSpPr>
        <dsp:cNvPr id="0" name=""/>
        <dsp:cNvSpPr/>
      </dsp:nvSpPr>
      <dsp:spPr>
        <a:xfrm>
          <a:off x="16225" y="0"/>
          <a:ext cx="10499374" cy="2102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>
              <a:latin typeface="+mn-lt"/>
            </a:rPr>
            <a:t>Δομή  Επαγγελματικών Κοινοτήτων Μάθησης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0" kern="1200" dirty="0">
              <a:latin typeface="+mn-lt"/>
            </a:rPr>
            <a:t>Η δομή ποικίλει ανάλογα με τις ανάγκες και τους στόχους των ατόμων που τις απαρτίζουν </a:t>
          </a:r>
          <a:endParaRPr lang="en-GB" sz="1600" b="1" kern="1200" dirty="0">
            <a:latin typeface="+mn-lt"/>
          </a:endParaRPr>
        </a:p>
      </dsp:txBody>
      <dsp:txXfrm>
        <a:off x="77801" y="61576"/>
        <a:ext cx="10376222" cy="1979194"/>
      </dsp:txXfrm>
    </dsp:sp>
    <dsp:sp modelId="{D150EB6F-9FFD-DA47-96EA-0261C44D3675}">
      <dsp:nvSpPr>
        <dsp:cNvPr id="0" name=""/>
        <dsp:cNvSpPr/>
      </dsp:nvSpPr>
      <dsp:spPr>
        <a:xfrm>
          <a:off x="18360" y="2360592"/>
          <a:ext cx="1396438" cy="1013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Πρωτοβουλία</a:t>
          </a:r>
        </a:p>
      </dsp:txBody>
      <dsp:txXfrm>
        <a:off x="48042" y="2390274"/>
        <a:ext cx="1337074" cy="954051"/>
      </dsp:txXfrm>
    </dsp:sp>
    <dsp:sp modelId="{58C2ED5C-B2A4-8540-9560-4743D108BCE9}">
      <dsp:nvSpPr>
        <dsp:cNvPr id="0" name=""/>
        <dsp:cNvSpPr/>
      </dsp:nvSpPr>
      <dsp:spPr>
        <a:xfrm>
          <a:off x="18360" y="3631639"/>
          <a:ext cx="1396438" cy="1173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Από την ίδια σχολική μονάδα </a:t>
          </a:r>
        </a:p>
      </dsp:txBody>
      <dsp:txXfrm>
        <a:off x="52719" y="3665998"/>
        <a:ext cx="1327720" cy="1104391"/>
      </dsp:txXfrm>
    </dsp:sp>
    <dsp:sp modelId="{5D130876-8061-9B46-AA18-9C9EB52252EF}">
      <dsp:nvSpPr>
        <dsp:cNvPr id="0" name=""/>
        <dsp:cNvSpPr/>
      </dsp:nvSpPr>
      <dsp:spPr>
        <a:xfrm>
          <a:off x="1532100" y="2360592"/>
          <a:ext cx="1396438" cy="1013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Ανάπτυξη </a:t>
          </a:r>
        </a:p>
      </dsp:txBody>
      <dsp:txXfrm>
        <a:off x="1561782" y="2390274"/>
        <a:ext cx="1337074" cy="954051"/>
      </dsp:txXfrm>
    </dsp:sp>
    <dsp:sp modelId="{DCD4D5F6-F57A-6E4B-962F-E30ADB7A3621}">
      <dsp:nvSpPr>
        <dsp:cNvPr id="0" name=""/>
        <dsp:cNvSpPr/>
      </dsp:nvSpPr>
      <dsp:spPr>
        <a:xfrm>
          <a:off x="1532100" y="3631639"/>
          <a:ext cx="1396438" cy="1173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Εντός σχολικής μονάδας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Μεταξύ σχολικών μονάδων</a:t>
          </a:r>
        </a:p>
      </dsp:txBody>
      <dsp:txXfrm>
        <a:off x="1566459" y="3665998"/>
        <a:ext cx="1327720" cy="1104391"/>
      </dsp:txXfrm>
    </dsp:sp>
    <dsp:sp modelId="{E6AAA2C7-47E4-DC48-9095-C96CCE7FD92A}">
      <dsp:nvSpPr>
        <dsp:cNvPr id="0" name=""/>
        <dsp:cNvSpPr/>
      </dsp:nvSpPr>
      <dsp:spPr>
        <a:xfrm>
          <a:off x="3045840" y="2360592"/>
          <a:ext cx="1396438" cy="1013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Βαθμίδες Εκπαίδευσης</a:t>
          </a:r>
          <a:endParaRPr lang="en-GB" sz="1200" b="1" kern="1200" dirty="0"/>
        </a:p>
      </dsp:txBody>
      <dsp:txXfrm>
        <a:off x="3075522" y="2390274"/>
        <a:ext cx="1337074" cy="954051"/>
      </dsp:txXfrm>
    </dsp:sp>
    <dsp:sp modelId="{DF475422-4300-D84F-BB3C-72B17A196B5C}">
      <dsp:nvSpPr>
        <dsp:cNvPr id="0" name=""/>
        <dsp:cNvSpPr/>
      </dsp:nvSpPr>
      <dsp:spPr>
        <a:xfrm>
          <a:off x="4559580" y="2360592"/>
          <a:ext cx="1396438" cy="1013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Συντονιστής/</a:t>
          </a:r>
          <a:r>
            <a:rPr lang="el-GR" sz="1200" b="1" kern="1200" dirty="0" err="1"/>
            <a:t>τρια</a:t>
          </a:r>
          <a:r>
            <a:rPr lang="el-GR" sz="1200" b="1" kern="1200" dirty="0"/>
            <a:t> Υποστηρικτής/</a:t>
          </a:r>
          <a:r>
            <a:rPr lang="el-GR" sz="1200" b="1" kern="1200" dirty="0" err="1"/>
            <a:t>τρια</a:t>
          </a:r>
          <a:endParaRPr lang="en-GB" sz="1200" b="1" kern="1200" dirty="0"/>
        </a:p>
      </dsp:txBody>
      <dsp:txXfrm>
        <a:off x="4589262" y="2390274"/>
        <a:ext cx="1337074" cy="954051"/>
      </dsp:txXfrm>
    </dsp:sp>
    <dsp:sp modelId="{6E9B6D13-FCE6-5C45-8FF8-11FAFAB01C0F}">
      <dsp:nvSpPr>
        <dsp:cNvPr id="0" name=""/>
        <dsp:cNvSpPr/>
      </dsp:nvSpPr>
      <dsp:spPr>
        <a:xfrm>
          <a:off x="4559580" y="3631639"/>
          <a:ext cx="1396438" cy="1173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Εσωτερικός ή Εξωτερικός</a:t>
          </a:r>
          <a:endParaRPr lang="en-GB" sz="1200" b="1" kern="1200" dirty="0"/>
        </a:p>
      </dsp:txBody>
      <dsp:txXfrm>
        <a:off x="4593939" y="3665998"/>
        <a:ext cx="1327720" cy="1104391"/>
      </dsp:txXfrm>
    </dsp:sp>
    <dsp:sp modelId="{41F46C22-079C-464D-B4EF-E9C55A5DFFF8}">
      <dsp:nvSpPr>
        <dsp:cNvPr id="0" name=""/>
        <dsp:cNvSpPr/>
      </dsp:nvSpPr>
      <dsp:spPr>
        <a:xfrm>
          <a:off x="6073320" y="2360592"/>
          <a:ext cx="1396438" cy="1013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Μέγεθος ομάδας</a:t>
          </a:r>
          <a:endParaRPr lang="en-GB" sz="1200" b="1" kern="1200" dirty="0"/>
        </a:p>
      </dsp:txBody>
      <dsp:txXfrm>
        <a:off x="6103002" y="2390274"/>
        <a:ext cx="1337074" cy="954051"/>
      </dsp:txXfrm>
    </dsp:sp>
    <dsp:sp modelId="{7A02A6A1-FB1C-A543-B6AB-4974D0290BD2}">
      <dsp:nvSpPr>
        <dsp:cNvPr id="0" name=""/>
        <dsp:cNvSpPr/>
      </dsp:nvSpPr>
      <dsp:spPr>
        <a:xfrm>
          <a:off x="6073320" y="3631639"/>
          <a:ext cx="1396438" cy="1173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6</a:t>
          </a:r>
          <a:r>
            <a:rPr lang="el-GR" sz="1200" b="1" kern="1200" dirty="0"/>
            <a:t> -20 άτομα</a:t>
          </a:r>
          <a:endParaRPr lang="en-GB" sz="1200" b="1" kern="1200" dirty="0"/>
        </a:p>
      </dsp:txBody>
      <dsp:txXfrm>
        <a:off x="6107679" y="3665998"/>
        <a:ext cx="1327720" cy="1104391"/>
      </dsp:txXfrm>
    </dsp:sp>
    <dsp:sp modelId="{B9AD1860-3670-384F-9D1F-87C436B1CE44}">
      <dsp:nvSpPr>
        <dsp:cNvPr id="0" name=""/>
        <dsp:cNvSpPr/>
      </dsp:nvSpPr>
      <dsp:spPr>
        <a:xfrm>
          <a:off x="7587060" y="2360592"/>
          <a:ext cx="1396438" cy="1013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Διάρκεια </a:t>
          </a:r>
          <a:endParaRPr lang="en-GB" sz="1200" b="1" kern="1200" dirty="0"/>
        </a:p>
      </dsp:txBody>
      <dsp:txXfrm>
        <a:off x="7616742" y="2390274"/>
        <a:ext cx="1337074" cy="954051"/>
      </dsp:txXfrm>
    </dsp:sp>
    <dsp:sp modelId="{450CF4CE-6033-684D-A340-F6C31AC3D19D}">
      <dsp:nvSpPr>
        <dsp:cNvPr id="0" name=""/>
        <dsp:cNvSpPr/>
      </dsp:nvSpPr>
      <dsp:spPr>
        <a:xfrm>
          <a:off x="7587060" y="3631639"/>
          <a:ext cx="1396438" cy="1173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Μερικούς μήνες – 1 σχολικό έτος</a:t>
          </a:r>
          <a:endParaRPr lang="en-GB" sz="1200" b="1" kern="1200" dirty="0"/>
        </a:p>
      </dsp:txBody>
      <dsp:txXfrm>
        <a:off x="7621419" y="3665998"/>
        <a:ext cx="1327720" cy="1104391"/>
      </dsp:txXfrm>
    </dsp:sp>
    <dsp:sp modelId="{B065E6F7-4A44-F448-9F22-C855B32BEFBF}">
      <dsp:nvSpPr>
        <dsp:cNvPr id="0" name=""/>
        <dsp:cNvSpPr/>
      </dsp:nvSpPr>
      <dsp:spPr>
        <a:xfrm>
          <a:off x="9100800" y="2360592"/>
          <a:ext cx="1396438" cy="1013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Είδος συναντήσεων  </a:t>
          </a:r>
          <a:endParaRPr lang="en-GB" sz="1200" b="1" kern="1200" dirty="0"/>
        </a:p>
      </dsp:txBody>
      <dsp:txXfrm>
        <a:off x="9130482" y="2390274"/>
        <a:ext cx="1337074" cy="954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50CC9-9D6B-4DFF-A03B-81B91D3CCF70}">
      <dsp:nvSpPr>
        <dsp:cNvPr id="0" name=""/>
        <dsp:cNvSpPr/>
      </dsp:nvSpPr>
      <dsp:spPr>
        <a:xfrm>
          <a:off x="1112521" y="0"/>
          <a:ext cx="8290556" cy="4680672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3208BDD-0621-44CD-AC4B-57B5D2B2A495}">
      <dsp:nvSpPr>
        <dsp:cNvPr id="0" name=""/>
        <dsp:cNvSpPr/>
      </dsp:nvSpPr>
      <dsp:spPr>
        <a:xfrm>
          <a:off x="2250936" y="3480547"/>
          <a:ext cx="172248" cy="1722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D2DFE-EBF4-46B3-B9D1-AFC54D0A3DAD}">
      <dsp:nvSpPr>
        <dsp:cNvPr id="0" name=""/>
        <dsp:cNvSpPr/>
      </dsp:nvSpPr>
      <dsp:spPr>
        <a:xfrm>
          <a:off x="1938015" y="3566672"/>
          <a:ext cx="1779158" cy="111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71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Arial"/>
            </a:rPr>
            <a:t>Εμ</a:t>
          </a:r>
          <a:r>
            <a:rPr lang="en-US" sz="1400" b="1" kern="1200" dirty="0">
              <a:latin typeface="Arial"/>
            </a:rPr>
            <a:t>π</a:t>
          </a:r>
          <a:r>
            <a:rPr lang="en-US" sz="1400" b="1" kern="1200" dirty="0" err="1">
              <a:latin typeface="Arial"/>
            </a:rPr>
            <a:t>ιστοσύνη</a:t>
          </a:r>
          <a:r>
            <a:rPr lang="en-US" sz="1400" b="1" kern="1200" dirty="0">
              <a:latin typeface="Arial"/>
            </a:rPr>
            <a:t>, </a:t>
          </a:r>
          <a:r>
            <a:rPr lang="en-US" sz="1400" b="1" kern="1200" dirty="0" err="1">
              <a:latin typeface="Arial"/>
            </a:rPr>
            <a:t>Αμοι</a:t>
          </a:r>
          <a:r>
            <a:rPr lang="en-US" sz="1400" b="1" kern="1200" dirty="0">
              <a:latin typeface="Arial"/>
            </a:rPr>
            <a:t>βα</a:t>
          </a:r>
          <a:r>
            <a:rPr lang="en-US" sz="1400" b="1" kern="1200" dirty="0" err="1">
              <a:latin typeface="Arial"/>
            </a:rPr>
            <a:t>ίος</a:t>
          </a:r>
          <a:r>
            <a:rPr lang="en-US" sz="1400" b="1" kern="1200" dirty="0">
              <a:latin typeface="Arial"/>
            </a:rPr>
            <a:t> </a:t>
          </a:r>
          <a:r>
            <a:rPr lang="en-US" sz="1400" b="1" kern="1200" dirty="0" err="1">
              <a:latin typeface="Arial"/>
            </a:rPr>
            <a:t>Σε</a:t>
          </a:r>
          <a:r>
            <a:rPr lang="en-US" sz="1400" b="1" kern="1200" dirty="0">
              <a:latin typeface="Arial"/>
            </a:rPr>
            <a:t>βα</a:t>
          </a:r>
          <a:r>
            <a:rPr lang="en-US" sz="1400" b="1" kern="1200" dirty="0" err="1">
              <a:latin typeface="Arial"/>
            </a:rPr>
            <a:t>σμός</a:t>
          </a:r>
          <a:r>
            <a:rPr lang="en-US" sz="1400" b="1" kern="1200" dirty="0">
              <a:latin typeface="Arial"/>
            </a:rPr>
            <a:t> &amp; </a:t>
          </a:r>
          <a:r>
            <a:rPr lang="en-US" sz="1400" b="1" kern="1200" dirty="0" err="1">
              <a:latin typeface="Arial"/>
            </a:rPr>
            <a:t>Μερική</a:t>
          </a:r>
          <a:r>
            <a:rPr lang="en-US" sz="1400" b="1" kern="1200" dirty="0">
              <a:latin typeface="Arial"/>
            </a:rPr>
            <a:t> </a:t>
          </a:r>
          <a:r>
            <a:rPr lang="en-US" sz="1400" b="1" kern="1200" dirty="0" err="1">
              <a:latin typeface="Arial"/>
            </a:rPr>
            <a:t>Αυτονομί</a:t>
          </a:r>
          <a:r>
            <a:rPr lang="en-US" sz="1400" b="1" kern="1200" dirty="0">
              <a:latin typeface="Arial"/>
            </a:rPr>
            <a:t>α</a:t>
          </a:r>
          <a:endParaRPr lang="en-US" sz="1400" b="1" kern="1200" dirty="0"/>
        </a:p>
      </dsp:txBody>
      <dsp:txXfrm>
        <a:off x="1938015" y="3566672"/>
        <a:ext cx="1779158" cy="1113999"/>
      </dsp:txXfrm>
    </dsp:sp>
    <dsp:sp modelId="{CBFAC463-A79F-41F4-924F-1A24288A3962}">
      <dsp:nvSpPr>
        <dsp:cNvPr id="0" name=""/>
        <dsp:cNvSpPr/>
      </dsp:nvSpPr>
      <dsp:spPr>
        <a:xfrm>
          <a:off x="3183326" y="2584667"/>
          <a:ext cx="269606" cy="269606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131215"/>
                <a:satOff val="3120"/>
                <a:lumOff val="170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131215"/>
                <a:satOff val="3120"/>
                <a:lumOff val="170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131215"/>
                <a:satOff val="3120"/>
                <a:lumOff val="170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A0976A-FB46-438F-B1C8-6094347F97BB}">
      <dsp:nvSpPr>
        <dsp:cNvPr id="0" name=""/>
        <dsp:cNvSpPr/>
      </dsp:nvSpPr>
      <dsp:spPr>
        <a:xfrm>
          <a:off x="2965238" y="2719470"/>
          <a:ext cx="1948968" cy="1961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59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Arial"/>
            </a:rPr>
            <a:t>Ευκ</a:t>
          </a:r>
          <a:r>
            <a:rPr lang="en-US" sz="1400" b="1" kern="1200" dirty="0">
              <a:latin typeface="Arial"/>
            </a:rPr>
            <a:t>α</a:t>
          </a:r>
          <a:r>
            <a:rPr lang="en-US" sz="1400" b="1" kern="1200" dirty="0" err="1">
              <a:latin typeface="Arial"/>
            </a:rPr>
            <a:t>ιρί</a:t>
          </a:r>
          <a:r>
            <a:rPr lang="en-US" sz="1400" b="1" kern="1200" dirty="0">
              <a:latin typeface="Arial"/>
            </a:rPr>
            <a:t>α Κα</a:t>
          </a:r>
          <a:r>
            <a:rPr lang="en-US" sz="1400" b="1" kern="1200" dirty="0" err="1">
              <a:latin typeface="Arial"/>
            </a:rPr>
            <a:t>τάρτισης</a:t>
          </a:r>
          <a:r>
            <a:rPr lang="en-US" sz="1400" b="1" kern="1200" dirty="0">
              <a:latin typeface="Arial"/>
            </a:rPr>
            <a:t> &amp; Ανάπτυξης Δεξιοτήτων</a:t>
          </a:r>
          <a:endParaRPr lang="en-US" sz="1400" b="1" kern="1200" dirty="0"/>
        </a:p>
      </dsp:txBody>
      <dsp:txXfrm>
        <a:off x="2965238" y="2719470"/>
        <a:ext cx="1948968" cy="1961201"/>
      </dsp:txXfrm>
    </dsp:sp>
    <dsp:sp modelId="{D211C870-936A-4CEB-81A4-8BDD8894042C}">
      <dsp:nvSpPr>
        <dsp:cNvPr id="0" name=""/>
        <dsp:cNvSpPr/>
      </dsp:nvSpPr>
      <dsp:spPr>
        <a:xfrm>
          <a:off x="4381578" y="1870396"/>
          <a:ext cx="359475" cy="35947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262430"/>
                <a:satOff val="6240"/>
                <a:lumOff val="340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262430"/>
                <a:satOff val="6240"/>
                <a:lumOff val="340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262430"/>
                <a:satOff val="6240"/>
                <a:lumOff val="340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E5A96E-8182-47BA-8032-EC5A950767DD}">
      <dsp:nvSpPr>
        <dsp:cNvPr id="0" name=""/>
        <dsp:cNvSpPr/>
      </dsp:nvSpPr>
      <dsp:spPr>
        <a:xfrm>
          <a:off x="4323780" y="2050134"/>
          <a:ext cx="1920462" cy="263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479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Arial"/>
            </a:rPr>
            <a:t>Βοήθει</a:t>
          </a:r>
          <a:r>
            <a:rPr lang="en-US" sz="1400" b="1" kern="1200" dirty="0">
              <a:latin typeface="Arial"/>
            </a:rPr>
            <a:t>α από </a:t>
          </a:r>
          <a:r>
            <a:rPr lang="en-US" sz="1400" b="1" kern="1200" dirty="0" err="1">
              <a:latin typeface="Arial"/>
            </a:rPr>
            <a:t>Ειδικούς</a:t>
          </a:r>
          <a:r>
            <a:rPr lang="en-US" sz="1400" b="1" kern="1200" dirty="0">
              <a:latin typeface="Arial"/>
            </a:rPr>
            <a:t> &amp; Παρα</a:t>
          </a:r>
          <a:r>
            <a:rPr lang="en-US" sz="1400" b="1" kern="1200" dirty="0" err="1">
              <a:latin typeface="Arial"/>
            </a:rPr>
            <a:t>κολούθηση</a:t>
          </a:r>
          <a:r>
            <a:rPr lang="en-US" sz="1400" b="1" kern="1200" dirty="0">
              <a:latin typeface="Arial"/>
            </a:rPr>
            <a:t> </a:t>
          </a:r>
          <a:r>
            <a:rPr lang="en-US" sz="1400" b="1" kern="1200" dirty="0" err="1">
              <a:latin typeface="Arial"/>
            </a:rPr>
            <a:t>των</a:t>
          </a:r>
          <a:r>
            <a:rPr lang="en-US" sz="1400" b="1" kern="1200" dirty="0">
              <a:latin typeface="Arial"/>
            </a:rPr>
            <a:t> </a:t>
          </a:r>
          <a:r>
            <a:rPr lang="en-US" sz="1400" b="1" kern="1200" dirty="0" err="1">
              <a:latin typeface="Arial"/>
            </a:rPr>
            <a:t>δι</a:t>
          </a:r>
          <a:r>
            <a:rPr lang="en-US" sz="1400" b="1" kern="1200" dirty="0">
              <a:latin typeface="Arial"/>
            </a:rPr>
            <a:t>α</a:t>
          </a:r>
          <a:r>
            <a:rPr lang="en-US" sz="1400" b="1" kern="1200" dirty="0" err="1">
              <a:latin typeface="Arial"/>
            </a:rPr>
            <a:t>δικ</a:t>
          </a:r>
          <a:r>
            <a:rPr lang="en-US" sz="1400" b="1" kern="1200" dirty="0">
              <a:latin typeface="Arial"/>
            </a:rPr>
            <a:t>α</a:t>
          </a:r>
          <a:r>
            <a:rPr lang="en-US" sz="1400" b="1" kern="1200" dirty="0" err="1">
              <a:latin typeface="Arial"/>
            </a:rPr>
            <a:t>σιών</a:t>
          </a:r>
          <a:endParaRPr lang="en-US" sz="1400" b="1" kern="1200" dirty="0"/>
        </a:p>
      </dsp:txBody>
      <dsp:txXfrm>
        <a:off x="4323780" y="2050134"/>
        <a:ext cx="1920462" cy="2630537"/>
      </dsp:txXfrm>
    </dsp:sp>
    <dsp:sp modelId="{3C15CBDC-31EB-4C84-BA0E-5CBD4B916B67}">
      <dsp:nvSpPr>
        <dsp:cNvPr id="0" name=""/>
        <dsp:cNvSpPr/>
      </dsp:nvSpPr>
      <dsp:spPr>
        <a:xfrm>
          <a:off x="5774546" y="1312460"/>
          <a:ext cx="464322" cy="464322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262430"/>
                <a:satOff val="6240"/>
                <a:lumOff val="340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262430"/>
                <a:satOff val="6240"/>
                <a:lumOff val="340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262430"/>
                <a:satOff val="6240"/>
                <a:lumOff val="340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D98FE7-C67A-4EB6-8E3D-5B82A67DEC25}">
      <dsp:nvSpPr>
        <dsp:cNvPr id="0" name=""/>
        <dsp:cNvSpPr/>
      </dsp:nvSpPr>
      <dsp:spPr>
        <a:xfrm>
          <a:off x="6053327" y="1544621"/>
          <a:ext cx="1404576" cy="3136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035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Arial"/>
            </a:rPr>
            <a:t>Δι</a:t>
          </a:r>
          <a:r>
            <a:rPr lang="en-US" sz="1400" b="1" kern="1200" dirty="0">
              <a:latin typeface="Arial"/>
            </a:rPr>
            <a:t>α</a:t>
          </a:r>
          <a:r>
            <a:rPr lang="en-US" sz="1400" b="1" kern="1200" dirty="0" err="1">
              <a:latin typeface="Arial"/>
            </a:rPr>
            <a:t>φορετικές</a:t>
          </a:r>
          <a:r>
            <a:rPr lang="en-US" sz="1400" b="1" kern="1200" dirty="0">
              <a:latin typeface="Arial"/>
            </a:rPr>
            <a:t> </a:t>
          </a:r>
          <a:r>
            <a:rPr lang="en-US" sz="1400" b="1" kern="1200" dirty="0" err="1">
              <a:latin typeface="Arial"/>
            </a:rPr>
            <a:t>Πηγές</a:t>
          </a:r>
          <a:r>
            <a:rPr lang="en-US" sz="1400" b="1" kern="1200" dirty="0">
              <a:latin typeface="Arial"/>
            </a:rPr>
            <a:t> &amp; </a:t>
          </a:r>
          <a:r>
            <a:rPr lang="en-US" sz="1400" b="1" kern="1200" dirty="0" err="1">
              <a:latin typeface="Arial"/>
            </a:rPr>
            <a:t>Ανάλυση</a:t>
          </a:r>
          <a:r>
            <a:rPr lang="en-US" sz="1400" b="1" kern="1200" dirty="0">
              <a:latin typeface="Arial"/>
            </a:rPr>
            <a:t> </a:t>
          </a:r>
          <a:r>
            <a:rPr lang="en-US" sz="1400" b="1" kern="1200" dirty="0" err="1">
              <a:latin typeface="Arial"/>
            </a:rPr>
            <a:t>Δεδομένων</a:t>
          </a:r>
          <a:endParaRPr lang="en-US" sz="1400" b="1" kern="1200" dirty="0">
            <a:latin typeface="Arial"/>
          </a:endParaRPr>
        </a:p>
      </dsp:txBody>
      <dsp:txXfrm>
        <a:off x="6053327" y="1544621"/>
        <a:ext cx="1404576" cy="3136050"/>
      </dsp:txXfrm>
    </dsp:sp>
    <dsp:sp modelId="{52C1163C-4549-4214-A84C-C03970767B76}">
      <dsp:nvSpPr>
        <dsp:cNvPr id="0" name=""/>
        <dsp:cNvSpPr/>
      </dsp:nvSpPr>
      <dsp:spPr>
        <a:xfrm>
          <a:off x="7208704" y="939878"/>
          <a:ext cx="591636" cy="591636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131215"/>
                <a:satOff val="3120"/>
                <a:lumOff val="170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131215"/>
                <a:satOff val="3120"/>
                <a:lumOff val="170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131215"/>
                <a:satOff val="3120"/>
                <a:lumOff val="170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AFDFAF-1C38-418A-8D8E-8E82F1C0C4F9}">
      <dsp:nvSpPr>
        <dsp:cNvPr id="0" name=""/>
        <dsp:cNvSpPr/>
      </dsp:nvSpPr>
      <dsp:spPr>
        <a:xfrm>
          <a:off x="7153651" y="1235697"/>
          <a:ext cx="2199556" cy="344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96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Arial"/>
            </a:rPr>
            <a:t>Πλάνο</a:t>
          </a:r>
          <a:r>
            <a:rPr lang="en-US" sz="1400" b="1" kern="1200" dirty="0">
              <a:latin typeface="Arial"/>
            </a:rPr>
            <a:t> </a:t>
          </a:r>
          <a:r>
            <a:rPr lang="en-US" sz="1400" b="1" kern="1200" dirty="0" err="1">
              <a:latin typeface="Arial"/>
            </a:rPr>
            <a:t>δράσης</a:t>
          </a:r>
          <a:r>
            <a:rPr lang="en-US" sz="1400" b="1" kern="1200" dirty="0">
              <a:latin typeface="Arial"/>
            </a:rPr>
            <a:t> &amp; </a:t>
          </a:r>
          <a:r>
            <a:rPr lang="en-US" sz="1400" b="1" kern="1200" dirty="0" err="1">
              <a:latin typeface="Arial"/>
            </a:rPr>
            <a:t>Λήψη</a:t>
          </a:r>
          <a:r>
            <a:rPr lang="en-US" sz="1400" b="1" kern="1200" dirty="0">
              <a:latin typeface="Arial"/>
            </a:rPr>
            <a:t> Απ</a:t>
          </a:r>
          <a:r>
            <a:rPr lang="en-US" sz="1400" b="1" kern="1200" dirty="0" err="1">
              <a:latin typeface="Arial"/>
            </a:rPr>
            <a:t>οφάσεων</a:t>
          </a:r>
          <a:r>
            <a:rPr lang="en-US" sz="1400" b="1" kern="1200" dirty="0">
              <a:latin typeface="Arial"/>
            </a:rPr>
            <a:t> β</a:t>
          </a:r>
          <a:r>
            <a:rPr lang="en-US" sz="1400" b="1" kern="1200" dirty="0" err="1">
              <a:latin typeface="Arial"/>
            </a:rPr>
            <a:t>άσει</a:t>
          </a:r>
          <a:r>
            <a:rPr lang="en-US" sz="1400" b="1" kern="1200" dirty="0">
              <a:latin typeface="Arial"/>
            </a:rPr>
            <a:t> </a:t>
          </a:r>
          <a:r>
            <a:rPr lang="en-US" sz="1400" b="1" kern="1200" dirty="0" err="1">
              <a:latin typeface="Arial"/>
            </a:rPr>
            <a:t>Δεδομένων</a:t>
          </a:r>
          <a:r>
            <a:rPr lang="en-US" sz="1400" b="1" kern="1200" dirty="0">
              <a:latin typeface="Arial"/>
            </a:rPr>
            <a:t> &amp; Αξιολόγησης</a:t>
          </a:r>
        </a:p>
      </dsp:txBody>
      <dsp:txXfrm>
        <a:off x="7153651" y="1235697"/>
        <a:ext cx="2199556" cy="3444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idea of flexibility: </a:t>
            </a:r>
            <a:endParaRPr lang="en-CY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common: based on the principles and characteristics of PLCs</a:t>
            </a:r>
            <a:endParaRPr lang="en-CY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tools and identification of specific tools that address specific needs</a:t>
            </a:r>
            <a:endParaRPr lang="en-CY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tools are used and the particular instance they are chosen to be used</a:t>
            </a:r>
            <a:endParaRPr lang="en-CY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reflection during action as a guide of flexibility and identification of particular tools for supporting coordinators</a:t>
            </a:r>
            <a:endParaRPr lang="en-CY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Y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B194A-CA73-954C-9984-E25C076EF2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66AAFD1-EDA0-8341-858B-B0BF05FFE3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3519948"/>
            <a:ext cx="12192000" cy="333805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fr-FR" dirty="0"/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D01874DD-6881-134A-AAEC-B698021E321D}"/>
              </a:ext>
            </a:extLst>
          </p:cNvPr>
          <p:cNvSpPr/>
          <p:nvPr userDrawn="1"/>
        </p:nvSpPr>
        <p:spPr>
          <a:xfrm>
            <a:off x="0" y="0"/>
            <a:ext cx="12192000" cy="351994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627" y="442048"/>
            <a:ext cx="7530824" cy="209177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3278" y="2628901"/>
            <a:ext cx="6984172" cy="72736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D9F67C7-5861-4FE7-AA70-55398B390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236"/>
            <a:ext cx="12192000" cy="130176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DA26E93-0EAF-439A-93FD-0B4C6DA0C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111" y="397085"/>
            <a:ext cx="2112268" cy="573025"/>
          </a:xfrm>
          <a:prstGeom prst="rect">
            <a:avLst/>
          </a:prstGeom>
        </p:spPr>
      </p:pic>
      <p:grpSp>
        <p:nvGrpSpPr>
          <p:cNvPr id="14" name="Group 8">
            <a:extLst>
              <a:ext uri="{FF2B5EF4-FFF2-40B4-BE49-F238E27FC236}">
                <a16:creationId xmlns:a16="http://schemas.microsoft.com/office/drawing/2014/main" id="{02EC258C-2563-491B-92DB-B64B6176DF15}"/>
              </a:ext>
            </a:extLst>
          </p:cNvPr>
          <p:cNvGrpSpPr/>
          <p:nvPr userDrawn="1"/>
        </p:nvGrpSpPr>
        <p:grpSpPr>
          <a:xfrm>
            <a:off x="623888" y="841580"/>
            <a:ext cx="4664510" cy="4500979"/>
            <a:chOff x="2997199" y="638807"/>
            <a:chExt cx="5908041" cy="5700914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4C2DC940-1625-4DF4-A93C-E0AE84C506B8}"/>
                </a:ext>
              </a:extLst>
            </p:cNvPr>
            <p:cNvSpPr/>
            <p:nvPr userDrawn="1"/>
          </p:nvSpPr>
          <p:spPr>
            <a:xfrm>
              <a:off x="4508500" y="3547107"/>
              <a:ext cx="2480946" cy="27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714" extrusionOk="0">
                  <a:moveTo>
                    <a:pt x="20229" y="8815"/>
                  </a:moveTo>
                  <a:lnTo>
                    <a:pt x="11654" y="4529"/>
                  </a:lnTo>
                  <a:lnTo>
                    <a:pt x="3079" y="243"/>
                  </a:lnTo>
                  <a:cubicBezTo>
                    <a:pt x="1708" y="-445"/>
                    <a:pt x="0" y="412"/>
                    <a:pt x="0" y="1788"/>
                  </a:cubicBezTo>
                  <a:lnTo>
                    <a:pt x="0" y="10360"/>
                  </a:lnTo>
                  <a:lnTo>
                    <a:pt x="0" y="18932"/>
                  </a:lnTo>
                  <a:cubicBezTo>
                    <a:pt x="0" y="20298"/>
                    <a:pt x="1708" y="21155"/>
                    <a:pt x="3079" y="20477"/>
                  </a:cubicBezTo>
                  <a:lnTo>
                    <a:pt x="11654" y="16191"/>
                  </a:lnTo>
                  <a:lnTo>
                    <a:pt x="20229" y="11905"/>
                  </a:lnTo>
                  <a:cubicBezTo>
                    <a:pt x="21600" y="11217"/>
                    <a:pt x="21600" y="9503"/>
                    <a:pt x="20229" y="881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F6EEBCE-6E93-4B24-BDF8-91B47D7F92A8}"/>
                </a:ext>
              </a:extLst>
            </p:cNvPr>
            <p:cNvSpPr/>
            <p:nvPr userDrawn="1"/>
          </p:nvSpPr>
          <p:spPr>
            <a:xfrm>
              <a:off x="6197599" y="943607"/>
              <a:ext cx="1589406" cy="176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228" extrusionOk="0">
                  <a:moveTo>
                    <a:pt x="19479" y="7726"/>
                  </a:moveTo>
                  <a:lnTo>
                    <a:pt x="12122" y="4051"/>
                  </a:lnTo>
                  <a:lnTo>
                    <a:pt x="4764" y="376"/>
                  </a:lnTo>
                  <a:cubicBezTo>
                    <a:pt x="2643" y="-689"/>
                    <a:pt x="0" y="638"/>
                    <a:pt x="0" y="2768"/>
                  </a:cubicBezTo>
                  <a:lnTo>
                    <a:pt x="0" y="10118"/>
                  </a:lnTo>
                  <a:lnTo>
                    <a:pt x="0" y="17469"/>
                  </a:lnTo>
                  <a:cubicBezTo>
                    <a:pt x="0" y="19584"/>
                    <a:pt x="2643" y="20911"/>
                    <a:pt x="4764" y="19861"/>
                  </a:cubicBezTo>
                  <a:lnTo>
                    <a:pt x="12122" y="16185"/>
                  </a:lnTo>
                  <a:lnTo>
                    <a:pt x="19479" y="12510"/>
                  </a:lnTo>
                  <a:cubicBezTo>
                    <a:pt x="21600" y="11431"/>
                    <a:pt x="21600" y="8791"/>
                    <a:pt x="19479" y="7726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0E3F77E3-4697-4005-8AB6-C1EC4F3BB9EB}"/>
                </a:ext>
              </a:extLst>
            </p:cNvPr>
            <p:cNvSpPr/>
            <p:nvPr userDrawn="1"/>
          </p:nvSpPr>
          <p:spPr>
            <a:xfrm>
              <a:off x="7086599" y="35979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58"/>
                    <a:pt x="21600" y="9072"/>
                    <a:pt x="19762" y="81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CBCF225-6AA9-4054-AF79-21DD0B5E0F08}"/>
                </a:ext>
              </a:extLst>
            </p:cNvPr>
            <p:cNvSpPr/>
            <p:nvPr userDrawn="1"/>
          </p:nvSpPr>
          <p:spPr>
            <a:xfrm>
              <a:off x="6908799" y="6388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25"/>
                    <a:pt x="21600" y="9039"/>
                    <a:pt x="19762" y="81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E0E8CB2E-6415-4EA5-B9D9-493B588C1CD2}"/>
                </a:ext>
              </a:extLst>
            </p:cNvPr>
            <p:cNvSpPr/>
            <p:nvPr userDrawn="1"/>
          </p:nvSpPr>
          <p:spPr>
            <a:xfrm>
              <a:off x="8369299" y="1604006"/>
              <a:ext cx="384176" cy="427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0416" extrusionOk="0">
                  <a:moveTo>
                    <a:pt x="19782" y="8084"/>
                  </a:moveTo>
                  <a:lnTo>
                    <a:pt x="11953" y="4201"/>
                  </a:lnTo>
                  <a:lnTo>
                    <a:pt x="4124" y="318"/>
                  </a:lnTo>
                  <a:cubicBezTo>
                    <a:pt x="2307" y="-592"/>
                    <a:pt x="0" y="561"/>
                    <a:pt x="0" y="2381"/>
                  </a:cubicBezTo>
                  <a:lnTo>
                    <a:pt x="0" y="10208"/>
                  </a:lnTo>
                  <a:lnTo>
                    <a:pt x="0" y="18035"/>
                  </a:lnTo>
                  <a:cubicBezTo>
                    <a:pt x="0" y="19855"/>
                    <a:pt x="2307" y="21008"/>
                    <a:pt x="4124" y="20098"/>
                  </a:cubicBezTo>
                  <a:lnTo>
                    <a:pt x="11953" y="16215"/>
                  </a:lnTo>
                  <a:lnTo>
                    <a:pt x="19782" y="12332"/>
                  </a:lnTo>
                  <a:cubicBezTo>
                    <a:pt x="21600" y="11240"/>
                    <a:pt x="21600" y="8995"/>
                    <a:pt x="19782" y="808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CB9FB58B-81F5-43B4-A42E-F6D574E6F7E5}"/>
                </a:ext>
              </a:extLst>
            </p:cNvPr>
            <p:cNvSpPr/>
            <p:nvPr userDrawn="1"/>
          </p:nvSpPr>
          <p:spPr>
            <a:xfrm>
              <a:off x="7835899" y="2391406"/>
              <a:ext cx="1069341" cy="120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806" extrusionOk="0">
                  <a:moveTo>
                    <a:pt x="20386" y="9023"/>
                  </a:moveTo>
                  <a:lnTo>
                    <a:pt x="11559" y="4620"/>
                  </a:lnTo>
                  <a:lnTo>
                    <a:pt x="2732" y="216"/>
                  </a:lnTo>
                  <a:cubicBezTo>
                    <a:pt x="1518" y="-397"/>
                    <a:pt x="0" y="370"/>
                    <a:pt x="0" y="1575"/>
                  </a:cubicBezTo>
                  <a:lnTo>
                    <a:pt x="0" y="10403"/>
                  </a:lnTo>
                  <a:lnTo>
                    <a:pt x="0" y="19231"/>
                  </a:lnTo>
                  <a:cubicBezTo>
                    <a:pt x="0" y="20436"/>
                    <a:pt x="1518" y="21203"/>
                    <a:pt x="2732" y="20590"/>
                  </a:cubicBezTo>
                  <a:lnTo>
                    <a:pt x="11559" y="16186"/>
                  </a:lnTo>
                  <a:lnTo>
                    <a:pt x="20386" y="11783"/>
                  </a:lnTo>
                  <a:cubicBezTo>
                    <a:pt x="21600" y="11148"/>
                    <a:pt x="21600" y="9636"/>
                    <a:pt x="20386" y="9023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03CF676C-E22C-47DE-9811-D4E12ADC1BC9}"/>
                </a:ext>
              </a:extLst>
            </p:cNvPr>
            <p:cNvSpPr/>
            <p:nvPr userDrawn="1"/>
          </p:nvSpPr>
          <p:spPr>
            <a:xfrm>
              <a:off x="2997199" y="638807"/>
              <a:ext cx="4152268" cy="471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999" extrusionOk="0">
                  <a:moveTo>
                    <a:pt x="20672" y="9458"/>
                  </a:moveTo>
                  <a:lnTo>
                    <a:pt x="11378" y="4811"/>
                  </a:lnTo>
                  <a:lnTo>
                    <a:pt x="2085" y="164"/>
                  </a:lnTo>
                  <a:cubicBezTo>
                    <a:pt x="1157" y="-300"/>
                    <a:pt x="0" y="277"/>
                    <a:pt x="0" y="1206"/>
                  </a:cubicBezTo>
                  <a:lnTo>
                    <a:pt x="0" y="10500"/>
                  </a:lnTo>
                  <a:lnTo>
                    <a:pt x="0" y="19794"/>
                  </a:lnTo>
                  <a:cubicBezTo>
                    <a:pt x="0" y="20723"/>
                    <a:pt x="1157" y="21300"/>
                    <a:pt x="2085" y="20836"/>
                  </a:cubicBezTo>
                  <a:lnTo>
                    <a:pt x="11378" y="16189"/>
                  </a:lnTo>
                  <a:lnTo>
                    <a:pt x="20672" y="11542"/>
                  </a:lnTo>
                  <a:cubicBezTo>
                    <a:pt x="21600" y="11083"/>
                    <a:pt x="21600" y="9923"/>
                    <a:pt x="20672" y="945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42835045-AB4B-4797-8C32-B0A3AE6F7ECA}"/>
                </a:ext>
              </a:extLst>
            </p:cNvPr>
            <p:cNvSpPr/>
            <p:nvPr userDrawn="1"/>
          </p:nvSpPr>
          <p:spPr>
            <a:xfrm>
              <a:off x="5206999" y="12103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25"/>
                    <a:pt x="21600" y="9039"/>
                    <a:pt x="19762" y="8145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235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platzhalter 26">
            <a:extLst>
              <a:ext uri="{FF2B5EF4-FFF2-40B4-BE49-F238E27FC236}">
                <a16:creationId xmlns:a16="http://schemas.microsoft.com/office/drawing/2014/main" id="{F84ABC4F-BBCD-4EF4-B99F-555322BC9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964" r="4964"/>
          <a:stretch>
            <a:fillRect/>
          </a:stretch>
        </p:blipFill>
        <p:spPr>
          <a:xfrm>
            <a:off x="9528175" y="9525"/>
            <a:ext cx="2663825" cy="6858000"/>
          </a:xfrm>
          <a:prstGeom prst="rect">
            <a:avLst/>
          </a:prstGeom>
        </p:spPr>
      </p:pic>
      <p:sp>
        <p:nvSpPr>
          <p:cNvPr id="19" name="Rectangle">
            <a:extLst>
              <a:ext uri="{FF2B5EF4-FFF2-40B4-BE49-F238E27FC236}">
                <a16:creationId xmlns:a16="http://schemas.microsoft.com/office/drawing/2014/main" id="{E703A501-F2B5-5C4F-9E0B-414CD8E26182}"/>
              </a:ext>
            </a:extLst>
          </p:cNvPr>
          <p:cNvSpPr/>
          <p:nvPr userDrawn="1"/>
        </p:nvSpPr>
        <p:spPr>
          <a:xfrm>
            <a:off x="0" y="-19050"/>
            <a:ext cx="9528464" cy="6858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6130059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1300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5908192-EC08-438B-9628-CFA4B3DD9E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236"/>
            <a:ext cx="12192000" cy="130176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184A05C-EF56-472B-81D5-1C2B5831E3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2930" y="3974807"/>
            <a:ext cx="739138" cy="73913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28F4168-8173-4C40-B723-16F8948F62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37" y="397085"/>
            <a:ext cx="2112268" cy="573025"/>
          </a:xfrm>
          <a:prstGeom prst="rect">
            <a:avLst/>
          </a:prstGeom>
        </p:spPr>
      </p:pic>
      <p:grpSp>
        <p:nvGrpSpPr>
          <p:cNvPr id="37" name="Group 11">
            <a:extLst>
              <a:ext uri="{FF2B5EF4-FFF2-40B4-BE49-F238E27FC236}">
                <a16:creationId xmlns:a16="http://schemas.microsoft.com/office/drawing/2014/main" id="{51816D3E-59A0-4011-A9D2-2003D17781BF}"/>
              </a:ext>
            </a:extLst>
          </p:cNvPr>
          <p:cNvGrpSpPr/>
          <p:nvPr userDrawn="1"/>
        </p:nvGrpSpPr>
        <p:grpSpPr>
          <a:xfrm>
            <a:off x="7201140" y="1792661"/>
            <a:ext cx="3442929" cy="3322225"/>
            <a:chOff x="2997199" y="638807"/>
            <a:chExt cx="5908041" cy="5700914"/>
          </a:xfrm>
        </p:grpSpPr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D3F07FE1-9D47-453B-89C8-8CAEA7CA81FC}"/>
                </a:ext>
              </a:extLst>
            </p:cNvPr>
            <p:cNvSpPr/>
            <p:nvPr userDrawn="1"/>
          </p:nvSpPr>
          <p:spPr>
            <a:xfrm>
              <a:off x="4508500" y="3547107"/>
              <a:ext cx="2480946" cy="27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714" extrusionOk="0">
                  <a:moveTo>
                    <a:pt x="20229" y="8815"/>
                  </a:moveTo>
                  <a:lnTo>
                    <a:pt x="11654" y="4529"/>
                  </a:lnTo>
                  <a:lnTo>
                    <a:pt x="3079" y="243"/>
                  </a:lnTo>
                  <a:cubicBezTo>
                    <a:pt x="1708" y="-445"/>
                    <a:pt x="0" y="412"/>
                    <a:pt x="0" y="1788"/>
                  </a:cubicBezTo>
                  <a:lnTo>
                    <a:pt x="0" y="10360"/>
                  </a:lnTo>
                  <a:lnTo>
                    <a:pt x="0" y="18932"/>
                  </a:lnTo>
                  <a:cubicBezTo>
                    <a:pt x="0" y="20298"/>
                    <a:pt x="1708" y="21155"/>
                    <a:pt x="3079" y="20477"/>
                  </a:cubicBezTo>
                  <a:lnTo>
                    <a:pt x="11654" y="16191"/>
                  </a:lnTo>
                  <a:lnTo>
                    <a:pt x="20229" y="11905"/>
                  </a:lnTo>
                  <a:cubicBezTo>
                    <a:pt x="21600" y="11217"/>
                    <a:pt x="21600" y="9503"/>
                    <a:pt x="20229" y="881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09FF2CA1-3AD2-4962-885A-3FBA248E6D6C}"/>
                </a:ext>
              </a:extLst>
            </p:cNvPr>
            <p:cNvSpPr/>
            <p:nvPr userDrawn="1"/>
          </p:nvSpPr>
          <p:spPr>
            <a:xfrm>
              <a:off x="6197599" y="943607"/>
              <a:ext cx="1589406" cy="176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228" extrusionOk="0">
                  <a:moveTo>
                    <a:pt x="19479" y="7726"/>
                  </a:moveTo>
                  <a:lnTo>
                    <a:pt x="12122" y="4051"/>
                  </a:lnTo>
                  <a:lnTo>
                    <a:pt x="4764" y="376"/>
                  </a:lnTo>
                  <a:cubicBezTo>
                    <a:pt x="2643" y="-689"/>
                    <a:pt x="0" y="638"/>
                    <a:pt x="0" y="2768"/>
                  </a:cubicBezTo>
                  <a:lnTo>
                    <a:pt x="0" y="10118"/>
                  </a:lnTo>
                  <a:lnTo>
                    <a:pt x="0" y="17469"/>
                  </a:lnTo>
                  <a:cubicBezTo>
                    <a:pt x="0" y="19584"/>
                    <a:pt x="2643" y="20911"/>
                    <a:pt x="4764" y="19861"/>
                  </a:cubicBezTo>
                  <a:lnTo>
                    <a:pt x="12122" y="16185"/>
                  </a:lnTo>
                  <a:lnTo>
                    <a:pt x="19479" y="12510"/>
                  </a:lnTo>
                  <a:cubicBezTo>
                    <a:pt x="21600" y="11431"/>
                    <a:pt x="21600" y="8791"/>
                    <a:pt x="19479" y="7726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347B6219-BBD5-4E0E-91D0-A0DD03135E0E}"/>
                </a:ext>
              </a:extLst>
            </p:cNvPr>
            <p:cNvSpPr/>
            <p:nvPr userDrawn="1"/>
          </p:nvSpPr>
          <p:spPr>
            <a:xfrm>
              <a:off x="7086599" y="35979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58"/>
                    <a:pt x="21600" y="9072"/>
                    <a:pt x="19762" y="81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D1054442-2AC7-432B-A27C-61CA7837B326}"/>
                </a:ext>
              </a:extLst>
            </p:cNvPr>
            <p:cNvSpPr/>
            <p:nvPr userDrawn="1"/>
          </p:nvSpPr>
          <p:spPr>
            <a:xfrm>
              <a:off x="6908799" y="6388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25"/>
                    <a:pt x="21600" y="9039"/>
                    <a:pt x="19762" y="81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F7BB14D4-B635-4387-9FE7-7FE44CFA3444}"/>
                </a:ext>
              </a:extLst>
            </p:cNvPr>
            <p:cNvSpPr/>
            <p:nvPr userDrawn="1"/>
          </p:nvSpPr>
          <p:spPr>
            <a:xfrm>
              <a:off x="8369299" y="1604006"/>
              <a:ext cx="384176" cy="427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0416" extrusionOk="0">
                  <a:moveTo>
                    <a:pt x="19782" y="8084"/>
                  </a:moveTo>
                  <a:lnTo>
                    <a:pt x="11953" y="4201"/>
                  </a:lnTo>
                  <a:lnTo>
                    <a:pt x="4124" y="318"/>
                  </a:lnTo>
                  <a:cubicBezTo>
                    <a:pt x="2307" y="-592"/>
                    <a:pt x="0" y="561"/>
                    <a:pt x="0" y="2381"/>
                  </a:cubicBezTo>
                  <a:lnTo>
                    <a:pt x="0" y="10208"/>
                  </a:lnTo>
                  <a:lnTo>
                    <a:pt x="0" y="18035"/>
                  </a:lnTo>
                  <a:cubicBezTo>
                    <a:pt x="0" y="19855"/>
                    <a:pt x="2307" y="21008"/>
                    <a:pt x="4124" y="20098"/>
                  </a:cubicBezTo>
                  <a:lnTo>
                    <a:pt x="11953" y="16215"/>
                  </a:lnTo>
                  <a:lnTo>
                    <a:pt x="19782" y="12332"/>
                  </a:lnTo>
                  <a:cubicBezTo>
                    <a:pt x="21600" y="11240"/>
                    <a:pt x="21600" y="8995"/>
                    <a:pt x="19782" y="808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692F03C7-159C-448E-8290-F31098D2AA07}"/>
                </a:ext>
              </a:extLst>
            </p:cNvPr>
            <p:cNvSpPr/>
            <p:nvPr userDrawn="1"/>
          </p:nvSpPr>
          <p:spPr>
            <a:xfrm>
              <a:off x="7835899" y="2391406"/>
              <a:ext cx="1069341" cy="120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806" extrusionOk="0">
                  <a:moveTo>
                    <a:pt x="20386" y="9023"/>
                  </a:moveTo>
                  <a:lnTo>
                    <a:pt x="11559" y="4620"/>
                  </a:lnTo>
                  <a:lnTo>
                    <a:pt x="2732" y="216"/>
                  </a:lnTo>
                  <a:cubicBezTo>
                    <a:pt x="1518" y="-397"/>
                    <a:pt x="0" y="370"/>
                    <a:pt x="0" y="1575"/>
                  </a:cubicBezTo>
                  <a:lnTo>
                    <a:pt x="0" y="10403"/>
                  </a:lnTo>
                  <a:lnTo>
                    <a:pt x="0" y="19231"/>
                  </a:lnTo>
                  <a:cubicBezTo>
                    <a:pt x="0" y="20436"/>
                    <a:pt x="1518" y="21203"/>
                    <a:pt x="2732" y="20590"/>
                  </a:cubicBezTo>
                  <a:lnTo>
                    <a:pt x="11559" y="16186"/>
                  </a:lnTo>
                  <a:lnTo>
                    <a:pt x="20386" y="11783"/>
                  </a:lnTo>
                  <a:cubicBezTo>
                    <a:pt x="21600" y="11148"/>
                    <a:pt x="21600" y="9636"/>
                    <a:pt x="20386" y="9023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52390440-FDBC-4485-96EB-5219F996AA25}"/>
                </a:ext>
              </a:extLst>
            </p:cNvPr>
            <p:cNvSpPr/>
            <p:nvPr userDrawn="1"/>
          </p:nvSpPr>
          <p:spPr>
            <a:xfrm>
              <a:off x="2997199" y="638807"/>
              <a:ext cx="4152268" cy="471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999" extrusionOk="0">
                  <a:moveTo>
                    <a:pt x="20672" y="9458"/>
                  </a:moveTo>
                  <a:lnTo>
                    <a:pt x="11378" y="4811"/>
                  </a:lnTo>
                  <a:lnTo>
                    <a:pt x="2085" y="164"/>
                  </a:lnTo>
                  <a:cubicBezTo>
                    <a:pt x="1157" y="-300"/>
                    <a:pt x="0" y="277"/>
                    <a:pt x="0" y="1206"/>
                  </a:cubicBezTo>
                  <a:lnTo>
                    <a:pt x="0" y="10500"/>
                  </a:lnTo>
                  <a:lnTo>
                    <a:pt x="0" y="19794"/>
                  </a:lnTo>
                  <a:cubicBezTo>
                    <a:pt x="0" y="20723"/>
                    <a:pt x="1157" y="21300"/>
                    <a:pt x="2085" y="20836"/>
                  </a:cubicBezTo>
                  <a:lnTo>
                    <a:pt x="11378" y="16189"/>
                  </a:lnTo>
                  <a:lnTo>
                    <a:pt x="20672" y="11542"/>
                  </a:lnTo>
                  <a:cubicBezTo>
                    <a:pt x="21600" y="11083"/>
                    <a:pt x="21600" y="9923"/>
                    <a:pt x="20672" y="945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89B5A7B2-45FC-4EB7-B1AA-0C8B2CD743C0}"/>
                </a:ext>
              </a:extLst>
            </p:cNvPr>
            <p:cNvSpPr/>
            <p:nvPr userDrawn="1"/>
          </p:nvSpPr>
          <p:spPr>
            <a:xfrm>
              <a:off x="5206999" y="12103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25"/>
                    <a:pt x="21600" y="9039"/>
                    <a:pt x="19762" y="8145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46" name="Grafik 45">
            <a:extLst>
              <a:ext uri="{FF2B5EF4-FFF2-40B4-BE49-F238E27FC236}">
                <a16:creationId xmlns:a16="http://schemas.microsoft.com/office/drawing/2014/main" id="{BF0197F6-4C8B-41B7-8E2B-D66198C61D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38236" y="3987161"/>
            <a:ext cx="683941" cy="683941"/>
          </a:xfrm>
          <a:prstGeom prst="rect">
            <a:avLst/>
          </a:prstGeom>
        </p:spPr>
      </p:pic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D80570B3-1C26-4F87-8546-4B17B46572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80013" y="2729085"/>
            <a:ext cx="1701800" cy="29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First + Last Name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4B3ABDF8-25BA-43AF-B2D1-681B399DEB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93446" y="3341215"/>
            <a:ext cx="1701800" cy="29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DA5080C0-4118-42AE-B2D1-06601BD022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4673" y="3017327"/>
            <a:ext cx="1701800" cy="29369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15582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6F2A021C-3F3B-ED44-93F7-269E588508B3}"/>
              </a:ext>
            </a:extLst>
          </p:cNvPr>
          <p:cNvSpPr/>
          <p:nvPr userDrawn="1"/>
        </p:nvSpPr>
        <p:spPr>
          <a:xfrm>
            <a:off x="0" y="4134465"/>
            <a:ext cx="12192000" cy="2723535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15637"/>
            <a:ext cx="6602620" cy="3582304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91445"/>
            <a:ext cx="6224933" cy="179820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C05090BE-AAFE-41C7-AD77-38D901FA22C5}"/>
              </a:ext>
            </a:extLst>
          </p:cNvPr>
          <p:cNvGrpSpPr/>
          <p:nvPr userDrawn="1"/>
        </p:nvGrpSpPr>
        <p:grpSpPr>
          <a:xfrm>
            <a:off x="7440005" y="1718496"/>
            <a:ext cx="4257333" cy="4108077"/>
            <a:chOff x="2997199" y="638807"/>
            <a:chExt cx="5908041" cy="5700914"/>
          </a:xfrm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78899BB3-6F3D-40FA-ABD6-E05329293639}"/>
                </a:ext>
              </a:extLst>
            </p:cNvPr>
            <p:cNvSpPr/>
            <p:nvPr userDrawn="1"/>
          </p:nvSpPr>
          <p:spPr>
            <a:xfrm>
              <a:off x="4508500" y="3547107"/>
              <a:ext cx="2480946" cy="27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714" extrusionOk="0">
                  <a:moveTo>
                    <a:pt x="20229" y="8815"/>
                  </a:moveTo>
                  <a:lnTo>
                    <a:pt x="11654" y="4529"/>
                  </a:lnTo>
                  <a:lnTo>
                    <a:pt x="3079" y="243"/>
                  </a:lnTo>
                  <a:cubicBezTo>
                    <a:pt x="1708" y="-445"/>
                    <a:pt x="0" y="412"/>
                    <a:pt x="0" y="1788"/>
                  </a:cubicBezTo>
                  <a:lnTo>
                    <a:pt x="0" y="10360"/>
                  </a:lnTo>
                  <a:lnTo>
                    <a:pt x="0" y="18932"/>
                  </a:lnTo>
                  <a:cubicBezTo>
                    <a:pt x="0" y="20298"/>
                    <a:pt x="1708" y="21155"/>
                    <a:pt x="3079" y="20477"/>
                  </a:cubicBezTo>
                  <a:lnTo>
                    <a:pt x="11654" y="16191"/>
                  </a:lnTo>
                  <a:lnTo>
                    <a:pt x="20229" y="11905"/>
                  </a:lnTo>
                  <a:cubicBezTo>
                    <a:pt x="21600" y="11217"/>
                    <a:pt x="21600" y="9503"/>
                    <a:pt x="20229" y="881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9BFD3B35-CF7C-4194-9569-E622A1DA6310}"/>
                </a:ext>
              </a:extLst>
            </p:cNvPr>
            <p:cNvSpPr/>
            <p:nvPr userDrawn="1"/>
          </p:nvSpPr>
          <p:spPr>
            <a:xfrm>
              <a:off x="6197599" y="943607"/>
              <a:ext cx="1589406" cy="176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228" extrusionOk="0">
                  <a:moveTo>
                    <a:pt x="19479" y="7726"/>
                  </a:moveTo>
                  <a:lnTo>
                    <a:pt x="12122" y="4051"/>
                  </a:lnTo>
                  <a:lnTo>
                    <a:pt x="4764" y="376"/>
                  </a:lnTo>
                  <a:cubicBezTo>
                    <a:pt x="2643" y="-689"/>
                    <a:pt x="0" y="638"/>
                    <a:pt x="0" y="2768"/>
                  </a:cubicBezTo>
                  <a:lnTo>
                    <a:pt x="0" y="10118"/>
                  </a:lnTo>
                  <a:lnTo>
                    <a:pt x="0" y="17469"/>
                  </a:lnTo>
                  <a:cubicBezTo>
                    <a:pt x="0" y="19584"/>
                    <a:pt x="2643" y="20911"/>
                    <a:pt x="4764" y="19861"/>
                  </a:cubicBezTo>
                  <a:lnTo>
                    <a:pt x="12122" y="16185"/>
                  </a:lnTo>
                  <a:lnTo>
                    <a:pt x="19479" y="12510"/>
                  </a:lnTo>
                  <a:cubicBezTo>
                    <a:pt x="21600" y="11431"/>
                    <a:pt x="21600" y="8791"/>
                    <a:pt x="19479" y="7726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39D15F2C-A6DF-43F2-BD8C-A1A77BA13666}"/>
                </a:ext>
              </a:extLst>
            </p:cNvPr>
            <p:cNvSpPr/>
            <p:nvPr userDrawn="1"/>
          </p:nvSpPr>
          <p:spPr>
            <a:xfrm>
              <a:off x="7086599" y="35979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58"/>
                    <a:pt x="21600" y="9072"/>
                    <a:pt x="19762" y="81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28E50672-C6A2-4E66-BC8D-4AAA8140B0FF}"/>
                </a:ext>
              </a:extLst>
            </p:cNvPr>
            <p:cNvSpPr/>
            <p:nvPr userDrawn="1"/>
          </p:nvSpPr>
          <p:spPr>
            <a:xfrm>
              <a:off x="6908799" y="6388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25"/>
                    <a:pt x="21600" y="9039"/>
                    <a:pt x="19762" y="81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78816198-1EA8-40FA-90A2-C1E6F58DCC1B}"/>
                </a:ext>
              </a:extLst>
            </p:cNvPr>
            <p:cNvSpPr/>
            <p:nvPr userDrawn="1"/>
          </p:nvSpPr>
          <p:spPr>
            <a:xfrm>
              <a:off x="8369299" y="1604006"/>
              <a:ext cx="384176" cy="427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0416" extrusionOk="0">
                  <a:moveTo>
                    <a:pt x="19782" y="8084"/>
                  </a:moveTo>
                  <a:lnTo>
                    <a:pt x="11953" y="4201"/>
                  </a:lnTo>
                  <a:lnTo>
                    <a:pt x="4124" y="318"/>
                  </a:lnTo>
                  <a:cubicBezTo>
                    <a:pt x="2307" y="-592"/>
                    <a:pt x="0" y="561"/>
                    <a:pt x="0" y="2381"/>
                  </a:cubicBezTo>
                  <a:lnTo>
                    <a:pt x="0" y="10208"/>
                  </a:lnTo>
                  <a:lnTo>
                    <a:pt x="0" y="18035"/>
                  </a:lnTo>
                  <a:cubicBezTo>
                    <a:pt x="0" y="19855"/>
                    <a:pt x="2307" y="21008"/>
                    <a:pt x="4124" y="20098"/>
                  </a:cubicBezTo>
                  <a:lnTo>
                    <a:pt x="11953" y="16215"/>
                  </a:lnTo>
                  <a:lnTo>
                    <a:pt x="19782" y="12332"/>
                  </a:lnTo>
                  <a:cubicBezTo>
                    <a:pt x="21600" y="11240"/>
                    <a:pt x="21600" y="8995"/>
                    <a:pt x="19782" y="808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B2E130E4-7AF5-457E-A2E6-18BC422EA814}"/>
                </a:ext>
              </a:extLst>
            </p:cNvPr>
            <p:cNvSpPr/>
            <p:nvPr userDrawn="1"/>
          </p:nvSpPr>
          <p:spPr>
            <a:xfrm>
              <a:off x="7835899" y="2391406"/>
              <a:ext cx="1069341" cy="120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806" extrusionOk="0">
                  <a:moveTo>
                    <a:pt x="20386" y="9023"/>
                  </a:moveTo>
                  <a:lnTo>
                    <a:pt x="11559" y="4620"/>
                  </a:lnTo>
                  <a:lnTo>
                    <a:pt x="2732" y="216"/>
                  </a:lnTo>
                  <a:cubicBezTo>
                    <a:pt x="1518" y="-397"/>
                    <a:pt x="0" y="370"/>
                    <a:pt x="0" y="1575"/>
                  </a:cubicBezTo>
                  <a:lnTo>
                    <a:pt x="0" y="10403"/>
                  </a:lnTo>
                  <a:lnTo>
                    <a:pt x="0" y="19231"/>
                  </a:lnTo>
                  <a:cubicBezTo>
                    <a:pt x="0" y="20436"/>
                    <a:pt x="1518" y="21203"/>
                    <a:pt x="2732" y="20590"/>
                  </a:cubicBezTo>
                  <a:lnTo>
                    <a:pt x="11559" y="16186"/>
                  </a:lnTo>
                  <a:lnTo>
                    <a:pt x="20386" y="11783"/>
                  </a:lnTo>
                  <a:cubicBezTo>
                    <a:pt x="21600" y="11148"/>
                    <a:pt x="21600" y="9636"/>
                    <a:pt x="20386" y="9023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E86F51F5-0A4A-45AB-9068-DB99EB79081C}"/>
                </a:ext>
              </a:extLst>
            </p:cNvPr>
            <p:cNvSpPr/>
            <p:nvPr userDrawn="1"/>
          </p:nvSpPr>
          <p:spPr>
            <a:xfrm>
              <a:off x="2997199" y="638807"/>
              <a:ext cx="4152268" cy="471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999" extrusionOk="0">
                  <a:moveTo>
                    <a:pt x="20672" y="9458"/>
                  </a:moveTo>
                  <a:lnTo>
                    <a:pt x="11378" y="4811"/>
                  </a:lnTo>
                  <a:lnTo>
                    <a:pt x="2085" y="164"/>
                  </a:lnTo>
                  <a:cubicBezTo>
                    <a:pt x="1157" y="-300"/>
                    <a:pt x="0" y="277"/>
                    <a:pt x="0" y="1206"/>
                  </a:cubicBezTo>
                  <a:lnTo>
                    <a:pt x="0" y="10500"/>
                  </a:lnTo>
                  <a:lnTo>
                    <a:pt x="0" y="19794"/>
                  </a:lnTo>
                  <a:cubicBezTo>
                    <a:pt x="0" y="20723"/>
                    <a:pt x="1157" y="21300"/>
                    <a:pt x="2085" y="20836"/>
                  </a:cubicBezTo>
                  <a:lnTo>
                    <a:pt x="11378" y="16189"/>
                  </a:lnTo>
                  <a:lnTo>
                    <a:pt x="20672" y="11542"/>
                  </a:lnTo>
                  <a:cubicBezTo>
                    <a:pt x="21600" y="11083"/>
                    <a:pt x="21600" y="9923"/>
                    <a:pt x="20672" y="945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18038CB0-BFFD-4E05-8323-8A0DBB359C0C}"/>
                </a:ext>
              </a:extLst>
            </p:cNvPr>
            <p:cNvSpPr/>
            <p:nvPr userDrawn="1"/>
          </p:nvSpPr>
          <p:spPr>
            <a:xfrm>
              <a:off x="5206999" y="12103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25"/>
                    <a:pt x="21600" y="9039"/>
                    <a:pt x="19762" y="8145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6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254D49B2-50B7-DA4A-AB07-903B2816445D}"/>
              </a:ext>
            </a:extLst>
          </p:cNvPr>
          <p:cNvSpPr/>
          <p:nvPr userDrawn="1"/>
        </p:nvSpPr>
        <p:spPr>
          <a:xfrm>
            <a:off x="0" y="0"/>
            <a:ext cx="462116" cy="6858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1B0A1D-FBD4-9646-8B45-027CA93E1092}"/>
              </a:ext>
            </a:extLst>
          </p:cNvPr>
          <p:cNvGrpSpPr/>
          <p:nvPr userDrawn="1"/>
        </p:nvGrpSpPr>
        <p:grpSpPr>
          <a:xfrm>
            <a:off x="116348" y="344861"/>
            <a:ext cx="1348659" cy="1301377"/>
            <a:chOff x="2997199" y="638807"/>
            <a:chExt cx="5908041" cy="5700914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85C4715D-A4D4-6B42-A3C9-DD465E857257}"/>
                </a:ext>
              </a:extLst>
            </p:cNvPr>
            <p:cNvSpPr/>
            <p:nvPr userDrawn="1"/>
          </p:nvSpPr>
          <p:spPr>
            <a:xfrm>
              <a:off x="4508500" y="3547107"/>
              <a:ext cx="2480946" cy="27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714" extrusionOk="0">
                  <a:moveTo>
                    <a:pt x="20229" y="8815"/>
                  </a:moveTo>
                  <a:lnTo>
                    <a:pt x="11654" y="4529"/>
                  </a:lnTo>
                  <a:lnTo>
                    <a:pt x="3079" y="243"/>
                  </a:lnTo>
                  <a:cubicBezTo>
                    <a:pt x="1708" y="-445"/>
                    <a:pt x="0" y="412"/>
                    <a:pt x="0" y="1788"/>
                  </a:cubicBezTo>
                  <a:lnTo>
                    <a:pt x="0" y="10360"/>
                  </a:lnTo>
                  <a:lnTo>
                    <a:pt x="0" y="18932"/>
                  </a:lnTo>
                  <a:cubicBezTo>
                    <a:pt x="0" y="20298"/>
                    <a:pt x="1708" y="21155"/>
                    <a:pt x="3079" y="20477"/>
                  </a:cubicBezTo>
                  <a:lnTo>
                    <a:pt x="11654" y="16191"/>
                  </a:lnTo>
                  <a:lnTo>
                    <a:pt x="20229" y="11905"/>
                  </a:lnTo>
                  <a:cubicBezTo>
                    <a:pt x="21600" y="11217"/>
                    <a:pt x="21600" y="9503"/>
                    <a:pt x="20229" y="881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B386A32D-29CB-0D40-B9DC-D6D44A8C1D62}"/>
                </a:ext>
              </a:extLst>
            </p:cNvPr>
            <p:cNvSpPr/>
            <p:nvPr userDrawn="1"/>
          </p:nvSpPr>
          <p:spPr>
            <a:xfrm>
              <a:off x="6197599" y="943607"/>
              <a:ext cx="1589406" cy="176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228" extrusionOk="0">
                  <a:moveTo>
                    <a:pt x="19479" y="7726"/>
                  </a:moveTo>
                  <a:lnTo>
                    <a:pt x="12122" y="4051"/>
                  </a:lnTo>
                  <a:lnTo>
                    <a:pt x="4764" y="376"/>
                  </a:lnTo>
                  <a:cubicBezTo>
                    <a:pt x="2643" y="-689"/>
                    <a:pt x="0" y="638"/>
                    <a:pt x="0" y="2768"/>
                  </a:cubicBezTo>
                  <a:lnTo>
                    <a:pt x="0" y="10118"/>
                  </a:lnTo>
                  <a:lnTo>
                    <a:pt x="0" y="17469"/>
                  </a:lnTo>
                  <a:cubicBezTo>
                    <a:pt x="0" y="19584"/>
                    <a:pt x="2643" y="20911"/>
                    <a:pt x="4764" y="19861"/>
                  </a:cubicBezTo>
                  <a:lnTo>
                    <a:pt x="12122" y="16185"/>
                  </a:lnTo>
                  <a:lnTo>
                    <a:pt x="19479" y="12510"/>
                  </a:lnTo>
                  <a:cubicBezTo>
                    <a:pt x="21600" y="11431"/>
                    <a:pt x="21600" y="8791"/>
                    <a:pt x="19479" y="7726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2BA43A04-1E2A-4146-B80B-09FBDCC8B4F6}"/>
                </a:ext>
              </a:extLst>
            </p:cNvPr>
            <p:cNvSpPr/>
            <p:nvPr userDrawn="1"/>
          </p:nvSpPr>
          <p:spPr>
            <a:xfrm>
              <a:off x="7086599" y="35979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58"/>
                    <a:pt x="21600" y="9072"/>
                    <a:pt x="19762" y="81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15414692-3598-EA4C-8E44-3C103D483FFF}"/>
                </a:ext>
              </a:extLst>
            </p:cNvPr>
            <p:cNvSpPr/>
            <p:nvPr userDrawn="1"/>
          </p:nvSpPr>
          <p:spPr>
            <a:xfrm>
              <a:off x="6908799" y="6388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25"/>
                    <a:pt x="21600" y="9039"/>
                    <a:pt x="19762" y="81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26994887-C866-0F41-BCC3-8E2B988D8034}"/>
                </a:ext>
              </a:extLst>
            </p:cNvPr>
            <p:cNvSpPr/>
            <p:nvPr userDrawn="1"/>
          </p:nvSpPr>
          <p:spPr>
            <a:xfrm>
              <a:off x="8369299" y="1604006"/>
              <a:ext cx="384176" cy="427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0416" extrusionOk="0">
                  <a:moveTo>
                    <a:pt x="19782" y="8084"/>
                  </a:moveTo>
                  <a:lnTo>
                    <a:pt x="11953" y="4201"/>
                  </a:lnTo>
                  <a:lnTo>
                    <a:pt x="4124" y="318"/>
                  </a:lnTo>
                  <a:cubicBezTo>
                    <a:pt x="2307" y="-592"/>
                    <a:pt x="0" y="561"/>
                    <a:pt x="0" y="2381"/>
                  </a:cubicBezTo>
                  <a:lnTo>
                    <a:pt x="0" y="10208"/>
                  </a:lnTo>
                  <a:lnTo>
                    <a:pt x="0" y="18035"/>
                  </a:lnTo>
                  <a:cubicBezTo>
                    <a:pt x="0" y="19855"/>
                    <a:pt x="2307" y="21008"/>
                    <a:pt x="4124" y="20098"/>
                  </a:cubicBezTo>
                  <a:lnTo>
                    <a:pt x="11953" y="16215"/>
                  </a:lnTo>
                  <a:lnTo>
                    <a:pt x="19782" y="12332"/>
                  </a:lnTo>
                  <a:cubicBezTo>
                    <a:pt x="21600" y="11240"/>
                    <a:pt x="21600" y="8995"/>
                    <a:pt x="19782" y="808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E5E1080D-CA59-7F48-9D34-FD1BB7BFACB3}"/>
                </a:ext>
              </a:extLst>
            </p:cNvPr>
            <p:cNvSpPr/>
            <p:nvPr userDrawn="1"/>
          </p:nvSpPr>
          <p:spPr>
            <a:xfrm>
              <a:off x="7835899" y="2391406"/>
              <a:ext cx="1069341" cy="120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806" extrusionOk="0">
                  <a:moveTo>
                    <a:pt x="20386" y="9023"/>
                  </a:moveTo>
                  <a:lnTo>
                    <a:pt x="11559" y="4620"/>
                  </a:lnTo>
                  <a:lnTo>
                    <a:pt x="2732" y="216"/>
                  </a:lnTo>
                  <a:cubicBezTo>
                    <a:pt x="1518" y="-397"/>
                    <a:pt x="0" y="370"/>
                    <a:pt x="0" y="1575"/>
                  </a:cubicBezTo>
                  <a:lnTo>
                    <a:pt x="0" y="10403"/>
                  </a:lnTo>
                  <a:lnTo>
                    <a:pt x="0" y="19231"/>
                  </a:lnTo>
                  <a:cubicBezTo>
                    <a:pt x="0" y="20436"/>
                    <a:pt x="1518" y="21203"/>
                    <a:pt x="2732" y="20590"/>
                  </a:cubicBezTo>
                  <a:lnTo>
                    <a:pt x="11559" y="16186"/>
                  </a:lnTo>
                  <a:lnTo>
                    <a:pt x="20386" y="11783"/>
                  </a:lnTo>
                  <a:cubicBezTo>
                    <a:pt x="21600" y="11148"/>
                    <a:pt x="21600" y="9636"/>
                    <a:pt x="20386" y="9023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2BA9D470-EAE4-A644-8D73-B73B464B0328}"/>
                </a:ext>
              </a:extLst>
            </p:cNvPr>
            <p:cNvSpPr/>
            <p:nvPr userDrawn="1"/>
          </p:nvSpPr>
          <p:spPr>
            <a:xfrm>
              <a:off x="2997199" y="638807"/>
              <a:ext cx="4152268" cy="471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999" extrusionOk="0">
                  <a:moveTo>
                    <a:pt x="20672" y="9458"/>
                  </a:moveTo>
                  <a:lnTo>
                    <a:pt x="11378" y="4811"/>
                  </a:lnTo>
                  <a:lnTo>
                    <a:pt x="2085" y="164"/>
                  </a:lnTo>
                  <a:cubicBezTo>
                    <a:pt x="1157" y="-300"/>
                    <a:pt x="0" y="277"/>
                    <a:pt x="0" y="1206"/>
                  </a:cubicBezTo>
                  <a:lnTo>
                    <a:pt x="0" y="10500"/>
                  </a:lnTo>
                  <a:lnTo>
                    <a:pt x="0" y="19794"/>
                  </a:lnTo>
                  <a:cubicBezTo>
                    <a:pt x="0" y="20723"/>
                    <a:pt x="1157" y="21300"/>
                    <a:pt x="2085" y="20836"/>
                  </a:cubicBezTo>
                  <a:lnTo>
                    <a:pt x="11378" y="16189"/>
                  </a:lnTo>
                  <a:lnTo>
                    <a:pt x="20672" y="11542"/>
                  </a:lnTo>
                  <a:cubicBezTo>
                    <a:pt x="21600" y="11083"/>
                    <a:pt x="21600" y="9923"/>
                    <a:pt x="20672" y="945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8B27015E-B55C-5741-8F4C-D617A7E2A382}"/>
                </a:ext>
              </a:extLst>
            </p:cNvPr>
            <p:cNvSpPr/>
            <p:nvPr userDrawn="1"/>
          </p:nvSpPr>
          <p:spPr>
            <a:xfrm>
              <a:off x="5206999" y="12103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25"/>
                    <a:pt x="21600" y="9039"/>
                    <a:pt x="19762" y="8145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02" y="365125"/>
            <a:ext cx="973209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5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39D8-9AB1-DCCF-4BBC-683640034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900"/>
              </a:spcAft>
              <a:defRPr/>
            </a:lvl1pPr>
            <a:lvl2pPr>
              <a:lnSpc>
                <a:spcPct val="100000"/>
              </a:lnSpc>
              <a:spcAft>
                <a:spcPts val="900"/>
              </a:spcAft>
              <a:defRPr/>
            </a:lvl2pPr>
            <a:lvl3pPr>
              <a:lnSpc>
                <a:spcPct val="100000"/>
              </a:lnSpc>
              <a:spcAft>
                <a:spcPts val="900"/>
              </a:spcAft>
              <a:defRPr/>
            </a:lvl3pPr>
            <a:lvl4pPr>
              <a:lnSpc>
                <a:spcPct val="100000"/>
              </a:lnSpc>
              <a:spcAft>
                <a:spcPts val="900"/>
              </a:spcAft>
              <a:defRPr/>
            </a:lvl4pPr>
            <a:lvl5pPr>
              <a:lnSpc>
                <a:spcPct val="100000"/>
              </a:lnSpc>
              <a:spcAft>
                <a:spcPts val="9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5F805-295D-C18B-E1A3-D1BB2A5BF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900"/>
              </a:spcAft>
              <a:defRPr/>
            </a:lvl1pPr>
            <a:lvl2pPr>
              <a:lnSpc>
                <a:spcPct val="100000"/>
              </a:lnSpc>
              <a:spcAft>
                <a:spcPts val="900"/>
              </a:spcAft>
              <a:defRPr/>
            </a:lvl2pPr>
            <a:lvl3pPr>
              <a:lnSpc>
                <a:spcPct val="100000"/>
              </a:lnSpc>
              <a:spcAft>
                <a:spcPts val="900"/>
              </a:spcAft>
              <a:defRPr/>
            </a:lvl3pPr>
            <a:lvl4pPr>
              <a:lnSpc>
                <a:spcPct val="100000"/>
              </a:lnSpc>
              <a:spcAft>
                <a:spcPts val="900"/>
              </a:spcAft>
              <a:defRPr/>
            </a:lvl4pPr>
            <a:lvl5pPr>
              <a:lnSpc>
                <a:spcPct val="100000"/>
              </a:lnSpc>
              <a:spcAft>
                <a:spcPts val="9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589558A7-47C9-75FB-C329-C757C244A509}"/>
              </a:ext>
            </a:extLst>
          </p:cNvPr>
          <p:cNvSpPr/>
          <p:nvPr userDrawn="1"/>
        </p:nvSpPr>
        <p:spPr>
          <a:xfrm>
            <a:off x="0" y="0"/>
            <a:ext cx="462116" cy="6858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25BA2D-3A6B-99B8-4FD0-F89A50467C42}"/>
              </a:ext>
            </a:extLst>
          </p:cNvPr>
          <p:cNvGrpSpPr/>
          <p:nvPr userDrawn="1"/>
        </p:nvGrpSpPr>
        <p:grpSpPr>
          <a:xfrm>
            <a:off x="116348" y="344861"/>
            <a:ext cx="1348659" cy="1301377"/>
            <a:chOff x="2997199" y="638807"/>
            <a:chExt cx="5908041" cy="5700914"/>
          </a:xfrm>
        </p:grpSpPr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AEBAB764-E8B3-DB91-3E92-0880E96B9DA0}"/>
                </a:ext>
              </a:extLst>
            </p:cNvPr>
            <p:cNvSpPr/>
            <p:nvPr userDrawn="1"/>
          </p:nvSpPr>
          <p:spPr>
            <a:xfrm>
              <a:off x="4508500" y="3547107"/>
              <a:ext cx="2480946" cy="27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714" extrusionOk="0">
                  <a:moveTo>
                    <a:pt x="20229" y="8815"/>
                  </a:moveTo>
                  <a:lnTo>
                    <a:pt x="11654" y="4529"/>
                  </a:lnTo>
                  <a:lnTo>
                    <a:pt x="3079" y="243"/>
                  </a:lnTo>
                  <a:cubicBezTo>
                    <a:pt x="1708" y="-445"/>
                    <a:pt x="0" y="412"/>
                    <a:pt x="0" y="1788"/>
                  </a:cubicBezTo>
                  <a:lnTo>
                    <a:pt x="0" y="10360"/>
                  </a:lnTo>
                  <a:lnTo>
                    <a:pt x="0" y="18932"/>
                  </a:lnTo>
                  <a:cubicBezTo>
                    <a:pt x="0" y="20298"/>
                    <a:pt x="1708" y="21155"/>
                    <a:pt x="3079" y="20477"/>
                  </a:cubicBezTo>
                  <a:lnTo>
                    <a:pt x="11654" y="16191"/>
                  </a:lnTo>
                  <a:lnTo>
                    <a:pt x="20229" y="11905"/>
                  </a:lnTo>
                  <a:cubicBezTo>
                    <a:pt x="21600" y="11217"/>
                    <a:pt x="21600" y="9503"/>
                    <a:pt x="20229" y="881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F295DC-711A-9E72-31AA-7E440C66A12D}"/>
                </a:ext>
              </a:extLst>
            </p:cNvPr>
            <p:cNvSpPr/>
            <p:nvPr userDrawn="1"/>
          </p:nvSpPr>
          <p:spPr>
            <a:xfrm>
              <a:off x="6197599" y="943607"/>
              <a:ext cx="1589406" cy="176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228" extrusionOk="0">
                  <a:moveTo>
                    <a:pt x="19479" y="7726"/>
                  </a:moveTo>
                  <a:lnTo>
                    <a:pt x="12122" y="4051"/>
                  </a:lnTo>
                  <a:lnTo>
                    <a:pt x="4764" y="376"/>
                  </a:lnTo>
                  <a:cubicBezTo>
                    <a:pt x="2643" y="-689"/>
                    <a:pt x="0" y="638"/>
                    <a:pt x="0" y="2768"/>
                  </a:cubicBezTo>
                  <a:lnTo>
                    <a:pt x="0" y="10118"/>
                  </a:lnTo>
                  <a:lnTo>
                    <a:pt x="0" y="17469"/>
                  </a:lnTo>
                  <a:cubicBezTo>
                    <a:pt x="0" y="19584"/>
                    <a:pt x="2643" y="20911"/>
                    <a:pt x="4764" y="19861"/>
                  </a:cubicBezTo>
                  <a:lnTo>
                    <a:pt x="12122" y="16185"/>
                  </a:lnTo>
                  <a:lnTo>
                    <a:pt x="19479" y="12510"/>
                  </a:lnTo>
                  <a:cubicBezTo>
                    <a:pt x="21600" y="11431"/>
                    <a:pt x="21600" y="8791"/>
                    <a:pt x="19479" y="7726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89AF5F6B-5C26-02F0-620C-836B21A71ACC}"/>
                </a:ext>
              </a:extLst>
            </p:cNvPr>
            <p:cNvSpPr/>
            <p:nvPr userDrawn="1"/>
          </p:nvSpPr>
          <p:spPr>
            <a:xfrm>
              <a:off x="7086599" y="35979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58"/>
                    <a:pt x="21600" y="9072"/>
                    <a:pt x="19762" y="81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C7188CAA-7704-FE99-F074-F9B1F177EDFF}"/>
                </a:ext>
              </a:extLst>
            </p:cNvPr>
            <p:cNvSpPr/>
            <p:nvPr userDrawn="1"/>
          </p:nvSpPr>
          <p:spPr>
            <a:xfrm>
              <a:off x="6908799" y="6388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25"/>
                    <a:pt x="21600" y="9039"/>
                    <a:pt x="19762" y="81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2567F2EC-87A0-D05F-BD27-65E08C07EFBA}"/>
                </a:ext>
              </a:extLst>
            </p:cNvPr>
            <p:cNvSpPr/>
            <p:nvPr userDrawn="1"/>
          </p:nvSpPr>
          <p:spPr>
            <a:xfrm>
              <a:off x="8369299" y="1604006"/>
              <a:ext cx="384176" cy="427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0416" extrusionOk="0">
                  <a:moveTo>
                    <a:pt x="19782" y="8084"/>
                  </a:moveTo>
                  <a:lnTo>
                    <a:pt x="11953" y="4201"/>
                  </a:lnTo>
                  <a:lnTo>
                    <a:pt x="4124" y="318"/>
                  </a:lnTo>
                  <a:cubicBezTo>
                    <a:pt x="2307" y="-592"/>
                    <a:pt x="0" y="561"/>
                    <a:pt x="0" y="2381"/>
                  </a:cubicBezTo>
                  <a:lnTo>
                    <a:pt x="0" y="10208"/>
                  </a:lnTo>
                  <a:lnTo>
                    <a:pt x="0" y="18035"/>
                  </a:lnTo>
                  <a:cubicBezTo>
                    <a:pt x="0" y="19855"/>
                    <a:pt x="2307" y="21008"/>
                    <a:pt x="4124" y="20098"/>
                  </a:cubicBezTo>
                  <a:lnTo>
                    <a:pt x="11953" y="16215"/>
                  </a:lnTo>
                  <a:lnTo>
                    <a:pt x="19782" y="12332"/>
                  </a:lnTo>
                  <a:cubicBezTo>
                    <a:pt x="21600" y="11240"/>
                    <a:pt x="21600" y="8995"/>
                    <a:pt x="19782" y="808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FBFA50C4-D27E-5D09-9CA6-756D8708D090}"/>
                </a:ext>
              </a:extLst>
            </p:cNvPr>
            <p:cNvSpPr/>
            <p:nvPr userDrawn="1"/>
          </p:nvSpPr>
          <p:spPr>
            <a:xfrm>
              <a:off x="7835899" y="2391406"/>
              <a:ext cx="1069341" cy="120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806" extrusionOk="0">
                  <a:moveTo>
                    <a:pt x="20386" y="9023"/>
                  </a:moveTo>
                  <a:lnTo>
                    <a:pt x="11559" y="4620"/>
                  </a:lnTo>
                  <a:lnTo>
                    <a:pt x="2732" y="216"/>
                  </a:lnTo>
                  <a:cubicBezTo>
                    <a:pt x="1518" y="-397"/>
                    <a:pt x="0" y="370"/>
                    <a:pt x="0" y="1575"/>
                  </a:cubicBezTo>
                  <a:lnTo>
                    <a:pt x="0" y="10403"/>
                  </a:lnTo>
                  <a:lnTo>
                    <a:pt x="0" y="19231"/>
                  </a:lnTo>
                  <a:cubicBezTo>
                    <a:pt x="0" y="20436"/>
                    <a:pt x="1518" y="21203"/>
                    <a:pt x="2732" y="20590"/>
                  </a:cubicBezTo>
                  <a:lnTo>
                    <a:pt x="11559" y="16186"/>
                  </a:lnTo>
                  <a:lnTo>
                    <a:pt x="20386" y="11783"/>
                  </a:lnTo>
                  <a:cubicBezTo>
                    <a:pt x="21600" y="11148"/>
                    <a:pt x="21600" y="9636"/>
                    <a:pt x="20386" y="9023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11AB14D2-76A1-477A-C3C1-6991A1A3558A}"/>
                </a:ext>
              </a:extLst>
            </p:cNvPr>
            <p:cNvSpPr/>
            <p:nvPr userDrawn="1"/>
          </p:nvSpPr>
          <p:spPr>
            <a:xfrm>
              <a:off x="2997199" y="638807"/>
              <a:ext cx="4152268" cy="471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999" extrusionOk="0">
                  <a:moveTo>
                    <a:pt x="20672" y="9458"/>
                  </a:moveTo>
                  <a:lnTo>
                    <a:pt x="11378" y="4811"/>
                  </a:lnTo>
                  <a:lnTo>
                    <a:pt x="2085" y="164"/>
                  </a:lnTo>
                  <a:cubicBezTo>
                    <a:pt x="1157" y="-300"/>
                    <a:pt x="0" y="277"/>
                    <a:pt x="0" y="1206"/>
                  </a:cubicBezTo>
                  <a:lnTo>
                    <a:pt x="0" y="10500"/>
                  </a:lnTo>
                  <a:lnTo>
                    <a:pt x="0" y="19794"/>
                  </a:lnTo>
                  <a:cubicBezTo>
                    <a:pt x="0" y="20723"/>
                    <a:pt x="1157" y="21300"/>
                    <a:pt x="2085" y="20836"/>
                  </a:cubicBezTo>
                  <a:lnTo>
                    <a:pt x="11378" y="16189"/>
                  </a:lnTo>
                  <a:lnTo>
                    <a:pt x="20672" y="11542"/>
                  </a:lnTo>
                  <a:cubicBezTo>
                    <a:pt x="21600" y="11083"/>
                    <a:pt x="21600" y="9923"/>
                    <a:pt x="20672" y="945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4F2506F1-F8EC-2E68-F11B-D7DCF33BF2A5}"/>
                </a:ext>
              </a:extLst>
            </p:cNvPr>
            <p:cNvSpPr/>
            <p:nvPr userDrawn="1"/>
          </p:nvSpPr>
          <p:spPr>
            <a:xfrm>
              <a:off x="5206999" y="12103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25"/>
                    <a:pt x="21600" y="9039"/>
                    <a:pt x="19762" y="8145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566E5C5-B81A-4477-919A-02A2F8CF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02" y="365125"/>
            <a:ext cx="973209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0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32F931F-D05F-DA44-8C34-CEBBA03CD7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14851" y="0"/>
            <a:ext cx="767715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 rIns="914400" bIns="914400" anchor="b"/>
          <a:lstStyle>
            <a:lvl1pPr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B484266A-1A61-244F-8687-C2DFE103407C}"/>
              </a:ext>
            </a:extLst>
          </p:cNvPr>
          <p:cNvSpPr/>
          <p:nvPr userDrawn="1"/>
        </p:nvSpPr>
        <p:spPr>
          <a:xfrm>
            <a:off x="0" y="0"/>
            <a:ext cx="4514850" cy="6858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41909"/>
            <a:ext cx="43053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21584"/>
            <a:ext cx="22063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897C59-303D-43EB-830D-58B293D336AC}"/>
              </a:ext>
            </a:extLst>
          </p:cNvPr>
          <p:cNvGrpSpPr/>
          <p:nvPr userDrawn="1"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460574F-0FFA-4AF4-9268-D077C9C57D5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9AEC03B-EFBC-451C-9889-555B420B787B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2504A8F-A26B-43AF-BF89-2621FF0CE3C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7726C56-B942-4400-8CE0-06996980244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AE760DB-698E-4688-BBAF-49FD684C7AF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2A9A194-717A-430D-B418-44C0B8F1A4C3}"/>
                </a:ext>
              </a:extLst>
            </p:cNvPr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915F52A-A44F-4FB1-A1A1-1A513475EFE8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034C492-58E9-4550-B83D-E33D2B2217E6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92FB454-2844-432A-897E-609CA7D5AB13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FE585D9-1B79-4D2C-BE24-8DD53BF2D43D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CA650B9-D80A-4F55-849B-9B9229BAB7A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12A3E8F-2036-4425-950A-9DDCE99E48E2}"/>
                </a:ext>
              </a:extLst>
            </p:cNvPr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8D77422-E1EF-442A-B883-288DFB42AC7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5A5458A-8CAB-46ED-A597-7A9BC874E06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29FB0AE-0FE9-4E47-89E1-28A56DFEFD4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DCBA888-FF6F-4E0D-AD60-DA0D78CD05D1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9271256-F951-4086-8A3B-C91C2291A176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D18AA1-C449-4778-A01C-5FEFF6D4B6F0}"/>
                </a:ext>
              </a:extLst>
            </p:cNvPr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07DEC82-2EA5-41B4-BBE2-03D513A6990F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C3C8386-1A37-4F90-9D5F-F552F6BD3D6B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0C96B97-602D-4FB6-83FA-5F537C10D957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78EB1C9-B967-4BCF-BA1F-F62AD5830A83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30AF99D-4A64-462C-8DC1-2AFD50700E78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51EE8AC-B14F-4016-B318-3215BFA74576}"/>
                </a:ext>
              </a:extLst>
            </p:cNvPr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B3EFE93-C789-4C06-AE63-48F21F3F0562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159A26F-3E35-43ED-9527-94575D015CF9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97FEBE6-4234-4233-9AAC-C966B38A457C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A6CCAEB-B0B2-4918-BF93-14B428F71030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6BAB2D9-48E2-4FD7-8266-8DA7249A311F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373E1AE-97F0-411F-ADE1-F7FA57FDB549}"/>
                </a:ext>
              </a:extLst>
            </p:cNvPr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980EC62-1AA7-49B9-A98C-B1AE41A8BAF7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B940435-8801-4AE0-AF82-51785C14109F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09FEA5B-55A5-4A85-90AE-A3E8181AD6B1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C24C165-A09C-48A0-8D30-43D9272501D0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F779B59-BF2E-434C-A692-81F3395A2DDC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2D25286-DFE7-4DB6-BC2A-849B72A1D58F}"/>
                </a:ext>
              </a:extLst>
            </p:cNvPr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FFFC619-3DCF-484B-936D-D1C6706967D7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36F1647-E3A7-42C7-94DB-E22470CD7962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812BACF-D77F-4A42-A212-538847FF9776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3855A19-9DBA-4293-A411-6842A7DAA995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705E91E-E65F-4094-8904-D56C56FC5F44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6DEB2ED-B6FD-4B88-90DA-9530DA2E64C9}"/>
                </a:ext>
              </a:extLst>
            </p:cNvPr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E667E1-7F5F-4E4F-AF63-4AB31D847AE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9D94CA5-400D-47AE-9512-4557FBE20192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E60784B-8569-41D5-BB14-8F5DAFDCE67A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E043B0E-D351-4B21-BB22-FF8713E0E199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D57AC92D-3891-4CC7-9301-A742653C394B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70D976A-0EA2-4422-A1FB-EE1A159B65DC}"/>
                </a:ext>
              </a:extLst>
            </p:cNvPr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74CEC48-74FA-45A9-9E16-525EB9E974F9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CA8D9C7-FFCE-4895-B720-C9F65C686B9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F8FDE11-2636-4F16-BC4C-C0DBD965F47E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AE2FCEB-5A44-4458-99EB-B2522F73151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A982CEB-3569-4AB2-A279-56909D8DBA2B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85FDECF-7983-4160-8B97-DA92A01F2A38}"/>
                </a:ext>
              </a:extLst>
            </p:cNvPr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0F0CF47-25FB-4AB4-837F-33B5D368A8C0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2C0DD63-4FB0-4217-BC06-7CEB655B79B6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841390F-E0B0-48E2-8756-2C0A532BC037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49982BC-FA05-4F1B-A8BD-AE3793F3BD02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84445015-4210-46FE-958B-F3271E10284B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06FD93CB-F173-4C32-9E54-DE5EDB0F83D8}"/>
                </a:ext>
              </a:extLst>
            </p:cNvPr>
            <p:cNvSpPr/>
            <p:nvPr userDrawn="1"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94546" y="365125"/>
            <a:ext cx="9759254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e-DE"/>
              <a:t>Mastertextformat bearbeiten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/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DB07F4-2F4D-4904-9DDA-6D453F791811}"/>
              </a:ext>
            </a:extLst>
          </p:cNvPr>
          <p:cNvSpPr txBox="1"/>
          <p:nvPr userDrawn="1"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72303254-B5A5-44B0-8D71-FB4149C10B7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72" name="Rectangle">
            <a:extLst>
              <a:ext uri="{FF2B5EF4-FFF2-40B4-BE49-F238E27FC236}">
                <a16:creationId xmlns:a16="http://schemas.microsoft.com/office/drawing/2014/main" id="{D378F0D8-9E52-2443-87C8-8CE76B512736}"/>
              </a:ext>
            </a:extLst>
          </p:cNvPr>
          <p:cNvSpPr/>
          <p:nvPr userDrawn="1"/>
        </p:nvSpPr>
        <p:spPr>
          <a:xfrm>
            <a:off x="0" y="0"/>
            <a:ext cx="462116" cy="6858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6ABBC5-550E-1549-A19F-072771751100}"/>
              </a:ext>
            </a:extLst>
          </p:cNvPr>
          <p:cNvGrpSpPr/>
          <p:nvPr userDrawn="1"/>
        </p:nvGrpSpPr>
        <p:grpSpPr>
          <a:xfrm>
            <a:off x="116348" y="344861"/>
            <a:ext cx="1348659" cy="1301377"/>
            <a:chOff x="2997199" y="638807"/>
            <a:chExt cx="5908041" cy="5700914"/>
          </a:xfrm>
        </p:grpSpPr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1BC61677-658E-0746-9175-3B587B9B2092}"/>
                </a:ext>
              </a:extLst>
            </p:cNvPr>
            <p:cNvSpPr/>
            <p:nvPr userDrawn="1"/>
          </p:nvSpPr>
          <p:spPr>
            <a:xfrm>
              <a:off x="4508500" y="3547107"/>
              <a:ext cx="2480946" cy="27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714" extrusionOk="0">
                  <a:moveTo>
                    <a:pt x="20229" y="8815"/>
                  </a:moveTo>
                  <a:lnTo>
                    <a:pt x="11654" y="4529"/>
                  </a:lnTo>
                  <a:lnTo>
                    <a:pt x="3079" y="243"/>
                  </a:lnTo>
                  <a:cubicBezTo>
                    <a:pt x="1708" y="-445"/>
                    <a:pt x="0" y="412"/>
                    <a:pt x="0" y="1788"/>
                  </a:cubicBezTo>
                  <a:lnTo>
                    <a:pt x="0" y="10360"/>
                  </a:lnTo>
                  <a:lnTo>
                    <a:pt x="0" y="18932"/>
                  </a:lnTo>
                  <a:cubicBezTo>
                    <a:pt x="0" y="20298"/>
                    <a:pt x="1708" y="21155"/>
                    <a:pt x="3079" y="20477"/>
                  </a:cubicBezTo>
                  <a:lnTo>
                    <a:pt x="11654" y="16191"/>
                  </a:lnTo>
                  <a:lnTo>
                    <a:pt x="20229" y="11905"/>
                  </a:lnTo>
                  <a:cubicBezTo>
                    <a:pt x="21600" y="11217"/>
                    <a:pt x="21600" y="9503"/>
                    <a:pt x="20229" y="881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E3FC18ED-7636-D44B-BB65-C6DDC7CB44AA}"/>
                </a:ext>
              </a:extLst>
            </p:cNvPr>
            <p:cNvSpPr/>
            <p:nvPr userDrawn="1"/>
          </p:nvSpPr>
          <p:spPr>
            <a:xfrm>
              <a:off x="6197599" y="943607"/>
              <a:ext cx="1589406" cy="176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228" extrusionOk="0">
                  <a:moveTo>
                    <a:pt x="19479" y="7726"/>
                  </a:moveTo>
                  <a:lnTo>
                    <a:pt x="12122" y="4051"/>
                  </a:lnTo>
                  <a:lnTo>
                    <a:pt x="4764" y="376"/>
                  </a:lnTo>
                  <a:cubicBezTo>
                    <a:pt x="2643" y="-689"/>
                    <a:pt x="0" y="638"/>
                    <a:pt x="0" y="2768"/>
                  </a:cubicBezTo>
                  <a:lnTo>
                    <a:pt x="0" y="10118"/>
                  </a:lnTo>
                  <a:lnTo>
                    <a:pt x="0" y="17469"/>
                  </a:lnTo>
                  <a:cubicBezTo>
                    <a:pt x="0" y="19584"/>
                    <a:pt x="2643" y="20911"/>
                    <a:pt x="4764" y="19861"/>
                  </a:cubicBezTo>
                  <a:lnTo>
                    <a:pt x="12122" y="16185"/>
                  </a:lnTo>
                  <a:lnTo>
                    <a:pt x="19479" y="12510"/>
                  </a:lnTo>
                  <a:cubicBezTo>
                    <a:pt x="21600" y="11431"/>
                    <a:pt x="21600" y="8791"/>
                    <a:pt x="19479" y="7726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5B6E51E6-3BE6-3940-B2F4-264EB765BD8C}"/>
                </a:ext>
              </a:extLst>
            </p:cNvPr>
            <p:cNvSpPr/>
            <p:nvPr userDrawn="1"/>
          </p:nvSpPr>
          <p:spPr>
            <a:xfrm>
              <a:off x="7086599" y="35979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58"/>
                    <a:pt x="21600" y="9072"/>
                    <a:pt x="19762" y="81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6EAEF502-1D19-0F47-B143-7D480A4C7417}"/>
                </a:ext>
              </a:extLst>
            </p:cNvPr>
            <p:cNvSpPr/>
            <p:nvPr userDrawn="1"/>
          </p:nvSpPr>
          <p:spPr>
            <a:xfrm>
              <a:off x="6908799" y="6388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25"/>
                    <a:pt x="21600" y="9039"/>
                    <a:pt x="19762" y="81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Shape">
              <a:extLst>
                <a:ext uri="{FF2B5EF4-FFF2-40B4-BE49-F238E27FC236}">
                  <a16:creationId xmlns:a16="http://schemas.microsoft.com/office/drawing/2014/main" id="{1F27A5DE-ED5B-294D-9120-E26C58BA5354}"/>
                </a:ext>
              </a:extLst>
            </p:cNvPr>
            <p:cNvSpPr/>
            <p:nvPr userDrawn="1"/>
          </p:nvSpPr>
          <p:spPr>
            <a:xfrm>
              <a:off x="8369299" y="1604006"/>
              <a:ext cx="384176" cy="427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0416" extrusionOk="0">
                  <a:moveTo>
                    <a:pt x="19782" y="8084"/>
                  </a:moveTo>
                  <a:lnTo>
                    <a:pt x="11953" y="4201"/>
                  </a:lnTo>
                  <a:lnTo>
                    <a:pt x="4124" y="318"/>
                  </a:lnTo>
                  <a:cubicBezTo>
                    <a:pt x="2307" y="-592"/>
                    <a:pt x="0" y="561"/>
                    <a:pt x="0" y="2381"/>
                  </a:cubicBezTo>
                  <a:lnTo>
                    <a:pt x="0" y="10208"/>
                  </a:lnTo>
                  <a:lnTo>
                    <a:pt x="0" y="18035"/>
                  </a:lnTo>
                  <a:cubicBezTo>
                    <a:pt x="0" y="19855"/>
                    <a:pt x="2307" y="21008"/>
                    <a:pt x="4124" y="20098"/>
                  </a:cubicBezTo>
                  <a:lnTo>
                    <a:pt x="11953" y="16215"/>
                  </a:lnTo>
                  <a:lnTo>
                    <a:pt x="19782" y="12332"/>
                  </a:lnTo>
                  <a:cubicBezTo>
                    <a:pt x="21600" y="11240"/>
                    <a:pt x="21600" y="8995"/>
                    <a:pt x="19782" y="808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Shape">
              <a:extLst>
                <a:ext uri="{FF2B5EF4-FFF2-40B4-BE49-F238E27FC236}">
                  <a16:creationId xmlns:a16="http://schemas.microsoft.com/office/drawing/2014/main" id="{D6C748BC-FF01-6149-9139-E3DD13E600E9}"/>
                </a:ext>
              </a:extLst>
            </p:cNvPr>
            <p:cNvSpPr/>
            <p:nvPr userDrawn="1"/>
          </p:nvSpPr>
          <p:spPr>
            <a:xfrm>
              <a:off x="7835899" y="2391406"/>
              <a:ext cx="1069341" cy="120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806" extrusionOk="0">
                  <a:moveTo>
                    <a:pt x="20386" y="9023"/>
                  </a:moveTo>
                  <a:lnTo>
                    <a:pt x="11559" y="4620"/>
                  </a:lnTo>
                  <a:lnTo>
                    <a:pt x="2732" y="216"/>
                  </a:lnTo>
                  <a:cubicBezTo>
                    <a:pt x="1518" y="-397"/>
                    <a:pt x="0" y="370"/>
                    <a:pt x="0" y="1575"/>
                  </a:cubicBezTo>
                  <a:lnTo>
                    <a:pt x="0" y="10403"/>
                  </a:lnTo>
                  <a:lnTo>
                    <a:pt x="0" y="19231"/>
                  </a:lnTo>
                  <a:cubicBezTo>
                    <a:pt x="0" y="20436"/>
                    <a:pt x="1518" y="21203"/>
                    <a:pt x="2732" y="20590"/>
                  </a:cubicBezTo>
                  <a:lnTo>
                    <a:pt x="11559" y="16186"/>
                  </a:lnTo>
                  <a:lnTo>
                    <a:pt x="20386" y="11783"/>
                  </a:lnTo>
                  <a:cubicBezTo>
                    <a:pt x="21600" y="11148"/>
                    <a:pt x="21600" y="9636"/>
                    <a:pt x="20386" y="9023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Shape">
              <a:extLst>
                <a:ext uri="{FF2B5EF4-FFF2-40B4-BE49-F238E27FC236}">
                  <a16:creationId xmlns:a16="http://schemas.microsoft.com/office/drawing/2014/main" id="{383B073B-553F-784A-9CA0-1062B6E81090}"/>
                </a:ext>
              </a:extLst>
            </p:cNvPr>
            <p:cNvSpPr/>
            <p:nvPr userDrawn="1"/>
          </p:nvSpPr>
          <p:spPr>
            <a:xfrm>
              <a:off x="2997199" y="638807"/>
              <a:ext cx="4152268" cy="471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999" extrusionOk="0">
                  <a:moveTo>
                    <a:pt x="20672" y="9458"/>
                  </a:moveTo>
                  <a:lnTo>
                    <a:pt x="11378" y="4811"/>
                  </a:lnTo>
                  <a:lnTo>
                    <a:pt x="2085" y="164"/>
                  </a:lnTo>
                  <a:cubicBezTo>
                    <a:pt x="1157" y="-300"/>
                    <a:pt x="0" y="277"/>
                    <a:pt x="0" y="1206"/>
                  </a:cubicBezTo>
                  <a:lnTo>
                    <a:pt x="0" y="10500"/>
                  </a:lnTo>
                  <a:lnTo>
                    <a:pt x="0" y="19794"/>
                  </a:lnTo>
                  <a:cubicBezTo>
                    <a:pt x="0" y="20723"/>
                    <a:pt x="1157" y="21300"/>
                    <a:pt x="2085" y="20836"/>
                  </a:cubicBezTo>
                  <a:lnTo>
                    <a:pt x="11378" y="16189"/>
                  </a:lnTo>
                  <a:lnTo>
                    <a:pt x="20672" y="11542"/>
                  </a:lnTo>
                  <a:cubicBezTo>
                    <a:pt x="21600" y="11083"/>
                    <a:pt x="21600" y="9923"/>
                    <a:pt x="20672" y="945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5F01E42D-7F88-E741-8585-D7344B38A666}"/>
                </a:ext>
              </a:extLst>
            </p:cNvPr>
            <p:cNvSpPr/>
            <p:nvPr userDrawn="1"/>
          </p:nvSpPr>
          <p:spPr>
            <a:xfrm>
              <a:off x="5206999" y="1210307"/>
              <a:ext cx="701041" cy="78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399" extrusionOk="0">
                  <a:moveTo>
                    <a:pt x="19762" y="8145"/>
                  </a:moveTo>
                  <a:lnTo>
                    <a:pt x="11949" y="4236"/>
                  </a:lnTo>
                  <a:lnTo>
                    <a:pt x="4136" y="327"/>
                  </a:lnTo>
                  <a:cubicBezTo>
                    <a:pt x="2298" y="-601"/>
                    <a:pt x="0" y="559"/>
                    <a:pt x="0" y="2381"/>
                  </a:cubicBezTo>
                  <a:lnTo>
                    <a:pt x="0" y="10199"/>
                  </a:lnTo>
                  <a:lnTo>
                    <a:pt x="0" y="18017"/>
                  </a:lnTo>
                  <a:cubicBezTo>
                    <a:pt x="0" y="19839"/>
                    <a:pt x="2298" y="20999"/>
                    <a:pt x="4136" y="20071"/>
                  </a:cubicBezTo>
                  <a:lnTo>
                    <a:pt x="11949" y="16162"/>
                  </a:lnTo>
                  <a:lnTo>
                    <a:pt x="19762" y="12253"/>
                  </a:lnTo>
                  <a:cubicBezTo>
                    <a:pt x="21600" y="11325"/>
                    <a:pt x="21600" y="9039"/>
                    <a:pt x="19762" y="8145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351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393700" y="1914777"/>
            <a:ext cx="11417299" cy="463929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14"/>
          <p:cNvSpPr>
            <a:spLocks noGrp="1"/>
          </p:cNvSpPr>
          <p:nvPr>
            <p:ph type="title"/>
          </p:nvPr>
        </p:nvSpPr>
        <p:spPr>
          <a:xfrm>
            <a:off x="393701" y="868008"/>
            <a:ext cx="11417299" cy="915041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EF573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3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3780E-9A94-4D66-9FC2-734AC5AEF5F1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1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2F9B4-C534-44E7-8E53-6B3CF87C8383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2" r:id="rId3"/>
    <p:sldLayoutId id="2147483689" r:id="rId4"/>
    <p:sldLayoutId id="2147483704" r:id="rId5"/>
    <p:sldLayoutId id="2147483688" r:id="rId6"/>
    <p:sldLayoutId id="2147483694" r:id="rId7"/>
    <p:sldLayoutId id="2147483696" r:id="rId8"/>
    <p:sldLayoutId id="214748369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5.xml"/><Relationship Id="rId18" Type="http://schemas.openxmlformats.org/officeDocument/2006/relationships/slide" Target="slide28.xml"/><Relationship Id="rId3" Type="http://schemas.openxmlformats.org/officeDocument/2006/relationships/image" Target="../media/image9.png"/><Relationship Id="rId21" Type="http://schemas.openxmlformats.org/officeDocument/2006/relationships/slide" Target="slide50.xml"/><Relationship Id="rId7" Type="http://schemas.openxmlformats.org/officeDocument/2006/relationships/image" Target="../media/image13.png"/><Relationship Id="rId12" Type="http://schemas.openxmlformats.org/officeDocument/2006/relationships/slide" Target="slide3.xml"/><Relationship Id="rId17" Type="http://schemas.openxmlformats.org/officeDocument/2006/relationships/slide" Target="slide24.xml"/><Relationship Id="rId2" Type="http://schemas.openxmlformats.org/officeDocument/2006/relationships/image" Target="../media/image8.png"/><Relationship Id="rId16" Type="http://schemas.openxmlformats.org/officeDocument/2006/relationships/slide" Target="slide21.xml"/><Relationship Id="rId20" Type="http://schemas.openxmlformats.org/officeDocument/2006/relationships/slide" Target="slide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slide" Target="slide18.xml"/><Relationship Id="rId10" Type="http://schemas.openxmlformats.org/officeDocument/2006/relationships/image" Target="../media/image16.png"/><Relationship Id="rId19" Type="http://schemas.openxmlformats.org/officeDocument/2006/relationships/slide" Target="slide39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36FD6A2-C0CC-8BBC-97EF-55408E43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20" y="768350"/>
            <a:ext cx="6130059" cy="2293938"/>
          </a:xfrm>
        </p:spPr>
        <p:txBody>
          <a:bodyPr>
            <a:noAutofit/>
          </a:bodyPr>
          <a:lstStyle/>
          <a:p>
            <a:r>
              <a:rPr lang="en-CY" sz="4000" b="1" dirty="0">
                <a:latin typeface="+mn-lt"/>
              </a:rPr>
              <a:t>Επαγγελματικές Κοινότητες Μάθησης ως μέσο επαγγελματικής  ανάπτυξης εκπαιδευτικών</a:t>
            </a:r>
            <a:endParaRPr lang="en-US" sz="4000" b="1" dirty="0">
              <a:latin typeface="+mn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FBF20D-2F7F-ED98-B48E-45B525EC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620" y="3427844"/>
            <a:ext cx="6130059" cy="1091242"/>
          </a:xfrm>
        </p:spPr>
        <p:txBody>
          <a:bodyPr>
            <a:normAutofit/>
          </a:bodyPr>
          <a:lstStyle/>
          <a:p>
            <a:r>
              <a:rPr lang="en-CY" b="1" dirty="0">
                <a:solidFill>
                  <a:schemeClr val="bg1"/>
                </a:solidFill>
                <a:latin typeface="+mj-lt"/>
              </a:rPr>
              <a:t>Ευρωπαϊκή προοπτική και καλές πρακτικές </a:t>
            </a:r>
            <a:br>
              <a:rPr lang="en-CY" b="1" dirty="0">
                <a:solidFill>
                  <a:schemeClr val="bg1"/>
                </a:solidFill>
                <a:latin typeface="+mj-lt"/>
              </a:rPr>
            </a:br>
            <a:r>
              <a:rPr lang="en-CY" b="1" dirty="0">
                <a:solidFill>
                  <a:schemeClr val="bg1"/>
                </a:solidFill>
                <a:latin typeface="+mj-lt"/>
              </a:rPr>
              <a:t>από  διάφορες χώρες της Ευρώπης</a:t>
            </a:r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B76B9D7-EACB-C53A-9A4A-CFAFA01BF9CF}"/>
              </a:ext>
            </a:extLst>
          </p:cNvPr>
          <p:cNvSpPr txBox="1">
            <a:spLocks/>
          </p:cNvSpPr>
          <p:nvPr/>
        </p:nvSpPr>
        <p:spPr>
          <a:xfrm>
            <a:off x="114301" y="1295401"/>
            <a:ext cx="7378699" cy="1797775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33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C1F1BC-E192-CAB7-18C1-F046C39EECA9}"/>
              </a:ext>
            </a:extLst>
          </p:cNvPr>
          <p:cNvSpPr txBox="1">
            <a:spLocks/>
          </p:cNvSpPr>
          <p:nvPr/>
        </p:nvSpPr>
        <p:spPr>
          <a:xfrm>
            <a:off x="281518" y="3606801"/>
            <a:ext cx="7116233" cy="912284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Y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0E219F36-893D-3277-FB3E-FC0D8C887EF2}"/>
              </a:ext>
            </a:extLst>
          </p:cNvPr>
          <p:cNvSpPr txBox="1">
            <a:spLocks/>
          </p:cNvSpPr>
          <p:nvPr/>
        </p:nvSpPr>
        <p:spPr>
          <a:xfrm>
            <a:off x="-114733" y="4698043"/>
            <a:ext cx="6983412" cy="727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 err="1">
                <a:solidFill>
                  <a:srgbClr val="FFFF00"/>
                </a:solidFill>
              </a:rPr>
              <a:t>Λουκ</a:t>
            </a:r>
            <a:r>
              <a:rPr lang="en-CY" b="1" dirty="0">
                <a:solidFill>
                  <a:srgbClr val="FFFF00"/>
                </a:solidFill>
              </a:rPr>
              <a:t>ά</a:t>
            </a:r>
            <a:r>
              <a:rPr lang="el-GR" b="1" dirty="0">
                <a:solidFill>
                  <a:srgbClr val="FFFF00"/>
                </a:solidFill>
              </a:rPr>
              <a:t>ς Λουκά, </a:t>
            </a:r>
            <a:r>
              <a:rPr lang="en-US" b="1" dirty="0">
                <a:solidFill>
                  <a:srgbClr val="FFFF00"/>
                </a:solidFill>
              </a:rPr>
              <a:t>PhD.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l-GR" b="1" dirty="0">
                <a:solidFill>
                  <a:srgbClr val="FFFF00"/>
                </a:solidFill>
              </a:rPr>
              <a:t>Ευρωπαϊκό Πανεπιστήμιο Κύπρου</a:t>
            </a:r>
            <a:endParaRPr lang="en-CY" b="1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4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Επαγγελματικές Κοινότητες Μάθησης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441B3-816F-2863-52C2-84C02EA0C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CY" dirty="0"/>
              <a:t>Οι </a:t>
            </a:r>
            <a:r>
              <a:rPr lang="el-GR" dirty="0"/>
              <a:t>ΕΚΜ </a:t>
            </a:r>
            <a:r>
              <a:rPr lang="en-CY" dirty="0"/>
              <a:t>θεωρούνται κρίσιμες για την επίτευξη αριστείας στην εκπαίδευση. </a:t>
            </a:r>
            <a:endParaRPr lang="el-GR" dirty="0"/>
          </a:p>
          <a:p>
            <a:r>
              <a:rPr lang="en-CY" dirty="0"/>
              <a:t>Οι </a:t>
            </a:r>
            <a:r>
              <a:rPr lang="el-GR" dirty="0"/>
              <a:t>ΕΚΜ </a:t>
            </a:r>
            <a:r>
              <a:rPr lang="en-CY" dirty="0"/>
              <a:t>παρέχουν ένα </a:t>
            </a:r>
            <a:r>
              <a:rPr lang="el-GR" dirty="0"/>
              <a:t>πλαίσιο</a:t>
            </a:r>
            <a:r>
              <a:rPr lang="en-CY" dirty="0"/>
              <a:t> για τους εκπαιδευτικούς να εξετάζουν συλλογικά, να αναστοχάζονται και να βελτιώνουν τις διδακτικές τους μεθόδους, με τον τελικό στόχο την αύξηση της απόδοσης των μαθητών. </a:t>
            </a:r>
            <a:endParaRPr lang="el-GR" dirty="0"/>
          </a:p>
          <a:p>
            <a:r>
              <a:rPr lang="en-CY" dirty="0"/>
              <a:t>Η αποτελεσματικότητα αυτών των κοινοτήτων και η ικανότητά τους να προωθούν μια κουλτούρα </a:t>
            </a:r>
            <a:r>
              <a:rPr lang="el-GR" dirty="0"/>
              <a:t>διερεύνησης</a:t>
            </a:r>
            <a:r>
              <a:rPr lang="en-CY" dirty="0"/>
              <a:t> και αναστοχασμού μεταξύ των εκπαιδευτικών επηρεάζεται σε μεγάλο βαθμό από τους ρόλους </a:t>
            </a:r>
            <a:r>
              <a:rPr lang="el-GR" dirty="0"/>
              <a:t>της </a:t>
            </a:r>
            <a:r>
              <a:rPr lang="en-CY" dirty="0"/>
              <a:t>ηγεσίας. </a:t>
            </a:r>
            <a:endParaRPr lang="el-GR" dirty="0"/>
          </a:p>
          <a:p>
            <a:r>
              <a:rPr lang="el-GR" dirty="0"/>
              <a:t>Οι ΕΚΠ αποτελούν μια αποτελεσματική προσέγγιση για τη βελτίωση της ποιότητας της επαγγελματικής λήψης αποφάσεων στη διδασκαλία (</a:t>
            </a:r>
            <a:r>
              <a:rPr lang="en-GB" dirty="0" err="1"/>
              <a:t>Avgitidou</a:t>
            </a:r>
            <a:r>
              <a:rPr lang="el-GR" dirty="0"/>
              <a:t>, 2019; </a:t>
            </a:r>
            <a:r>
              <a:rPr lang="en-GB" dirty="0" err="1"/>
              <a:t>Vescio</a:t>
            </a:r>
            <a:r>
              <a:rPr lang="en-GB" dirty="0"/>
              <a:t> &amp; Adams, 2015; </a:t>
            </a:r>
            <a:r>
              <a:rPr lang="en-GB" dirty="0" err="1"/>
              <a:t>Grosche</a:t>
            </a:r>
            <a:r>
              <a:rPr lang="en-GB" dirty="0"/>
              <a:t>, </a:t>
            </a:r>
            <a:r>
              <a:rPr lang="en-GB" dirty="0" err="1"/>
              <a:t>Fussangel</a:t>
            </a:r>
            <a:r>
              <a:rPr lang="en-GB" dirty="0"/>
              <a:t>, &amp; </a:t>
            </a:r>
            <a:r>
              <a:rPr lang="en-GB" dirty="0" err="1"/>
              <a:t>Gräsel</a:t>
            </a:r>
            <a:r>
              <a:rPr lang="en-GB" dirty="0"/>
              <a:t>, 2020)</a:t>
            </a:r>
            <a:endParaRPr lang="en-CY" dirty="0"/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58942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FEC41F-3A06-8DE9-E5FF-FD2ED5E6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Δομή και Χαρακτηριστικά Επαγγελματικών Κοινοτήτων Μάθησης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D3594-08E8-0351-7C42-26C890842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1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5D0876F-5FA9-CD0E-331D-2E417279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3" y="845911"/>
            <a:ext cx="10515600" cy="4351338"/>
          </a:xfrm>
        </p:spPr>
        <p:txBody>
          <a:bodyPr>
            <a:normAutofit/>
          </a:bodyPr>
          <a:lstStyle/>
          <a:p>
            <a:pPr algn="ctr"/>
            <a:endParaRPr lang="el-GR" sz="4400" b="1" dirty="0"/>
          </a:p>
          <a:p>
            <a:pPr marL="0" indent="0" algn="ctr">
              <a:buNone/>
            </a:pPr>
            <a:r>
              <a:rPr lang="el-GR" sz="4400" b="1" dirty="0">
                <a:solidFill>
                  <a:srgbClr val="FF0000"/>
                </a:solidFill>
              </a:rPr>
              <a:t>Οι Επαγγελματικές Κοινότητες Μάθησης αποτελούν επαναπροσδιορισμό της </a:t>
            </a:r>
            <a:r>
              <a:rPr lang="el-GR" sz="4400" b="1" dirty="0"/>
              <a:t>επαγγελματικής</a:t>
            </a:r>
            <a:r>
              <a:rPr lang="el-GR" sz="4400" b="1" dirty="0">
                <a:solidFill>
                  <a:srgbClr val="FF0000"/>
                </a:solidFill>
              </a:rPr>
              <a:t> και της </a:t>
            </a:r>
            <a:r>
              <a:rPr lang="el-GR" sz="4400" b="1" dirty="0"/>
              <a:t>δια-βίου</a:t>
            </a:r>
            <a:r>
              <a:rPr lang="el-GR" sz="4400" b="1" dirty="0">
                <a:solidFill>
                  <a:srgbClr val="FF0000"/>
                </a:solidFill>
              </a:rPr>
              <a:t> μάθησης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26F713-C10D-A81F-4861-FEB9F1CF2EA8}"/>
              </a:ext>
            </a:extLst>
          </p:cNvPr>
          <p:cNvGrpSpPr/>
          <p:nvPr/>
        </p:nvGrpSpPr>
        <p:grpSpPr>
          <a:xfrm>
            <a:off x="2044601" y="3657600"/>
            <a:ext cx="2052806" cy="2032092"/>
            <a:chOff x="2044601" y="3657600"/>
            <a:chExt cx="2052806" cy="20320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808A64-E886-25EF-E3EC-4374FBC38F6D}"/>
                </a:ext>
              </a:extLst>
            </p:cNvPr>
            <p:cNvSpPr txBox="1"/>
            <p:nvPr/>
          </p:nvSpPr>
          <p:spPr>
            <a:xfrm>
              <a:off x="2044601" y="4612474"/>
              <a:ext cx="20528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3200" b="1" dirty="0">
                  <a:solidFill>
                    <a:schemeClr val="bg2">
                      <a:lumMod val="50000"/>
                    </a:schemeClr>
                  </a:solidFill>
                </a:rPr>
                <a:t>Συλλογική</a:t>
              </a:r>
            </a:p>
            <a:p>
              <a:r>
                <a:rPr lang="el-GR" sz="3200" b="1" dirty="0">
                  <a:solidFill>
                    <a:schemeClr val="bg2">
                      <a:lumMod val="50000"/>
                    </a:schemeClr>
                  </a:solidFill>
                </a:rPr>
                <a:t>(</a:t>
              </a:r>
              <a:r>
                <a:rPr lang="en-US" sz="3200" b="1" dirty="0">
                  <a:solidFill>
                    <a:schemeClr val="bg2">
                      <a:lumMod val="50000"/>
                    </a:schemeClr>
                  </a:solidFill>
                </a:rPr>
                <a:t>collective)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99D0E76-29F1-2A84-CF96-A67909AC8189}"/>
                </a:ext>
              </a:extLst>
            </p:cNvPr>
            <p:cNvCxnSpPr/>
            <p:nvPr/>
          </p:nvCxnSpPr>
          <p:spPr>
            <a:xfrm>
              <a:off x="3071004" y="3657600"/>
              <a:ext cx="0" cy="954874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5F6834-6F01-BDF6-FFFF-08BD5B709C50}"/>
              </a:ext>
            </a:extLst>
          </p:cNvPr>
          <p:cNvGrpSpPr/>
          <p:nvPr/>
        </p:nvGrpSpPr>
        <p:grpSpPr>
          <a:xfrm>
            <a:off x="4926587" y="3657600"/>
            <a:ext cx="6082691" cy="3040198"/>
            <a:chOff x="4926587" y="3657600"/>
            <a:chExt cx="6082691" cy="304019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226A0E-51CA-B34D-CD6D-85745918D113}"/>
                </a:ext>
              </a:extLst>
            </p:cNvPr>
            <p:cNvSpPr txBox="1"/>
            <p:nvPr/>
          </p:nvSpPr>
          <p:spPr>
            <a:xfrm>
              <a:off x="4926587" y="4635695"/>
              <a:ext cx="6082691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3200" b="1" dirty="0">
                  <a:solidFill>
                    <a:schemeClr val="bg2">
                      <a:lumMod val="50000"/>
                    </a:schemeClr>
                  </a:solidFill>
                </a:rPr>
                <a:t>Εν</a:t>
              </a:r>
              <a:r>
                <a:rPr lang="en-US" sz="3200" b="1" dirty="0" err="1">
                  <a:solidFill>
                    <a:schemeClr val="bg2">
                      <a:lumMod val="50000"/>
                    </a:schemeClr>
                  </a:solidFill>
                </a:rPr>
                <a:t>ώ</a:t>
              </a:r>
              <a:r>
                <a:rPr lang="el-GR" sz="3200" b="1" dirty="0">
                  <a:solidFill>
                    <a:schemeClr val="bg2">
                      <a:lumMod val="50000"/>
                    </a:schemeClr>
                  </a:solidFill>
                </a:rPr>
                <a:t> η διαδικασία της μάθησης</a:t>
              </a:r>
            </a:p>
            <a:p>
              <a:pPr algn="ctr"/>
              <a:r>
                <a:rPr lang="el-GR" sz="3200" b="1" dirty="0">
                  <a:solidFill>
                    <a:schemeClr val="bg2">
                      <a:lumMod val="50000"/>
                    </a:schemeClr>
                  </a:solidFill>
                </a:rPr>
                <a:t>έχει συχνά προσωπικό χαρακτήρα</a:t>
              </a:r>
            </a:p>
            <a:p>
              <a:pPr algn="ctr"/>
              <a:r>
                <a:rPr lang="el-GR" sz="3200" b="1" dirty="0">
                  <a:solidFill>
                    <a:schemeClr val="bg2">
                      <a:lumMod val="50000"/>
                    </a:schemeClr>
                  </a:solidFill>
                </a:rPr>
                <a:t>πραγματώνεται μέσα από </a:t>
              </a:r>
            </a:p>
            <a:p>
              <a:pPr algn="ctr"/>
              <a:r>
                <a:rPr lang="el-GR" sz="3200" b="1" dirty="0">
                  <a:solidFill>
                    <a:schemeClr val="bg2">
                      <a:lumMod val="50000"/>
                    </a:schemeClr>
                  </a:solidFill>
                </a:rPr>
                <a:t>συνεργατικές διαδικασίες</a:t>
              </a:r>
              <a:endParaRPr lang="en-US" sz="3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C4CE1C-B341-B47E-81D0-9409A6751071}"/>
                </a:ext>
              </a:extLst>
            </p:cNvPr>
            <p:cNvCxnSpPr/>
            <p:nvPr/>
          </p:nvCxnSpPr>
          <p:spPr>
            <a:xfrm>
              <a:off x="7967933" y="3657600"/>
              <a:ext cx="0" cy="954874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130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1CDD6-5E94-449F-5BD2-A0F9E54B1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62600" cy="4351338"/>
          </a:xfrm>
        </p:spPr>
        <p:txBody>
          <a:bodyPr>
            <a:noAutofit/>
          </a:bodyPr>
          <a:lstStyle/>
          <a:p>
            <a:r>
              <a:rPr lang="el-GR" sz="3200" b="1" dirty="0"/>
              <a:t>Χαρακτηριστικά</a:t>
            </a:r>
          </a:p>
          <a:p>
            <a:pPr lvl="1"/>
            <a:r>
              <a:rPr lang="el-GR" sz="2800" dirty="0" err="1"/>
              <a:t>Συλλογικ</a:t>
            </a:r>
            <a:r>
              <a:rPr lang="en-US" sz="2800" dirty="0" err="1"/>
              <a:t>ή</a:t>
            </a:r>
            <a:r>
              <a:rPr lang="el-GR" sz="2800" dirty="0"/>
              <a:t> ευθύνη (</a:t>
            </a:r>
            <a:r>
              <a:rPr lang="en-US" sz="2800" dirty="0"/>
              <a:t>collective responsibility)</a:t>
            </a:r>
          </a:p>
          <a:p>
            <a:pPr lvl="1"/>
            <a:r>
              <a:rPr lang="el-GR" sz="2800" dirty="0"/>
              <a:t>Συνεργατική μάθηση (</a:t>
            </a:r>
            <a:r>
              <a:rPr lang="en-US" sz="2800" dirty="0"/>
              <a:t>Collaborative learning)</a:t>
            </a:r>
            <a:endParaRPr lang="el-GR" sz="2800" dirty="0"/>
          </a:p>
          <a:p>
            <a:pPr lvl="1"/>
            <a:r>
              <a:rPr lang="en-CY" sz="2800" dirty="0"/>
              <a:t>Συνεργατική Εμπειρογνωμοσύνη</a:t>
            </a:r>
            <a:endParaRPr lang="el-GR" sz="2800" dirty="0"/>
          </a:p>
          <a:p>
            <a:pPr lvl="1"/>
            <a:r>
              <a:rPr lang="el-GR" sz="2800" dirty="0" err="1"/>
              <a:t>Συλλογικ</a:t>
            </a:r>
            <a:r>
              <a:rPr lang="en-CY" sz="2800" dirty="0"/>
              <a:t>ή</a:t>
            </a:r>
            <a:r>
              <a:rPr lang="el-GR" sz="2800" dirty="0"/>
              <a:t> αποτελεσματικότητα</a:t>
            </a:r>
          </a:p>
          <a:p>
            <a:endParaRPr lang="en-US" sz="3200" dirty="0"/>
          </a:p>
        </p:txBody>
      </p:sp>
      <p:pic>
        <p:nvPicPr>
          <p:cNvPr id="9" name="Content Placeholder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2D5172A8-6198-2C66-6A09-1E5EA128E7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9D8C7-25AD-D47D-3C0C-C225D564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02" y="365125"/>
            <a:ext cx="9732098" cy="1325563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Επαγγελματικές</a:t>
            </a:r>
            <a:r>
              <a:rPr lang="el-GR" dirty="0"/>
              <a:t> Κοινότητες Μάθησης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2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5AE07C-E854-43EF-FC59-7B478251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25" y="365125"/>
            <a:ext cx="9731375" cy="1325563"/>
          </a:xfrm>
        </p:spPr>
        <p:txBody>
          <a:bodyPr>
            <a:noAutofit/>
          </a:bodyPr>
          <a:lstStyle/>
          <a:p>
            <a:r>
              <a:rPr lang="el-GR" b="1" dirty="0"/>
              <a:t>Χαρακτηριστικά</a:t>
            </a:r>
            <a:r>
              <a:rPr lang="el-GR" dirty="0"/>
              <a:t> </a:t>
            </a:r>
            <a:r>
              <a:rPr lang="el-GR" b="1" dirty="0"/>
              <a:t>Επαγγελματικών Κοινοτήτων Μάθησης  </a:t>
            </a:r>
            <a:endParaRPr lang="en-CY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452A99-24CD-E372-CB22-F8EAD47F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l-GR" dirty="0" err="1"/>
              <a:t>Αναστοχαστική</a:t>
            </a:r>
            <a:r>
              <a:rPr lang="el-GR" dirty="0"/>
              <a:t> μάθηση (</a:t>
            </a:r>
            <a:r>
              <a:rPr lang="en-US" dirty="0"/>
              <a:t>Reflective Learning)</a:t>
            </a:r>
          </a:p>
          <a:p>
            <a:r>
              <a:rPr lang="el-GR" dirty="0" err="1"/>
              <a:t>Μεταμορφωτικ</a:t>
            </a:r>
            <a:r>
              <a:rPr lang="en-US" dirty="0" err="1"/>
              <a:t>ή</a:t>
            </a:r>
            <a:r>
              <a:rPr lang="el-GR" dirty="0"/>
              <a:t> πρακτική (</a:t>
            </a:r>
            <a:r>
              <a:rPr lang="en-US" dirty="0"/>
              <a:t>Transformative Practice) </a:t>
            </a:r>
          </a:p>
          <a:p>
            <a:r>
              <a:rPr lang="el-GR" dirty="0"/>
              <a:t>Λήψη αποφάσεων β</a:t>
            </a:r>
            <a:r>
              <a:rPr lang="en-CY" dirty="0"/>
              <a:t>ασισμένες </a:t>
            </a:r>
            <a:r>
              <a:rPr lang="el-GR" dirty="0"/>
              <a:t>σε στοιχεία και δεδομένα (</a:t>
            </a:r>
            <a:r>
              <a:rPr lang="en-US" dirty="0"/>
              <a:t>Evidence</a:t>
            </a:r>
            <a:r>
              <a:rPr lang="el-GR" dirty="0"/>
              <a:t>-</a:t>
            </a:r>
            <a:r>
              <a:rPr lang="en-US" dirty="0"/>
              <a:t>Based</a:t>
            </a:r>
            <a:r>
              <a:rPr lang="el-GR" dirty="0"/>
              <a:t>)</a:t>
            </a:r>
          </a:p>
          <a:p>
            <a:r>
              <a:rPr lang="el-GR" dirty="0"/>
              <a:t>Ανταλλαγή απόψεων και κλίμα εμπιστοσύνης (</a:t>
            </a:r>
            <a:r>
              <a:rPr lang="en-US" dirty="0"/>
              <a:t>Sharing &amp; Trusting)</a:t>
            </a:r>
            <a:endParaRPr lang="el-GR" dirty="0"/>
          </a:p>
          <a:p>
            <a:r>
              <a:rPr lang="en-CY" dirty="0"/>
              <a:t>Ευθυγράμμιση με τους Σχολικούς Στόχους</a:t>
            </a:r>
            <a:endParaRPr lang="el-GR" dirty="0"/>
          </a:p>
          <a:p>
            <a:endParaRPr lang="en-CY" dirty="0"/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26399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0F613A-8CEF-79E1-0257-68F6EB84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Συνεργατική και Συναδελφική Μάθηση</a:t>
            </a:r>
            <a:endParaRPr lang="en-CY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189F1A-DE5A-85AE-A97B-C21C77BDF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b="1" dirty="0"/>
              <a:t>συνεργατική</a:t>
            </a:r>
            <a:r>
              <a:rPr lang="el-GR" dirty="0"/>
              <a:t> και </a:t>
            </a:r>
            <a:r>
              <a:rPr lang="el-GR" b="1" dirty="0"/>
              <a:t>συναδελφική</a:t>
            </a:r>
            <a:r>
              <a:rPr lang="el-GR" dirty="0"/>
              <a:t> μάθηση είναι κεντρικές ιδέες στη μάθηση ενηλίκων (</a:t>
            </a:r>
            <a:r>
              <a:rPr lang="en-US" dirty="0" err="1"/>
              <a:t>Yorks</a:t>
            </a:r>
            <a:r>
              <a:rPr lang="el-GR" dirty="0"/>
              <a:t> &amp; </a:t>
            </a:r>
            <a:r>
              <a:rPr lang="en-US" dirty="0" err="1"/>
              <a:t>Kasl</a:t>
            </a:r>
            <a:r>
              <a:rPr lang="el-GR" dirty="0"/>
              <a:t>, 2002).</a:t>
            </a:r>
          </a:p>
          <a:p>
            <a:pPr lvl="0"/>
            <a:r>
              <a:rPr lang="el-GR" dirty="0"/>
              <a:t>Ανάγκη να ανοιχτούμε στους άλλους και να εντοπίσουμε προσωπικές επαγγελματικές «ανασφάλειες» προκειμένου να στραφούμε σε νέα μάθηση.</a:t>
            </a:r>
          </a:p>
          <a:p>
            <a:pPr lvl="0"/>
            <a:r>
              <a:rPr lang="el-GR" dirty="0"/>
              <a:t>Οι κύριες δραστηριότητες των ΕΚΜ περιλαμβάνουν</a:t>
            </a:r>
            <a:r>
              <a:rPr lang="en-US" dirty="0"/>
              <a:t> </a:t>
            </a:r>
            <a:r>
              <a:rPr lang="el-GR" dirty="0"/>
              <a:t>καλή επικοινωνία και συζήτηση, συχνά κερδίζοντας ιδέες από τα άλλα μέλη.</a:t>
            </a:r>
            <a:endParaRPr lang="en-CY" dirty="0"/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63962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C9A152-E7EB-3327-D154-0CC160326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511754"/>
              </p:ext>
            </p:extLst>
          </p:nvPr>
        </p:nvGraphicFramePr>
        <p:xfrm>
          <a:off x="1360714" y="1026318"/>
          <a:ext cx="10515600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77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Σκοπός Επαγγελματικών Κοινοτήτων Μάθησης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441B3-816F-2863-52C2-84C02EA0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>
                <a:solidFill>
                  <a:srgbClr val="111111"/>
                </a:solidFill>
              </a:rPr>
              <a:t>Ο κύριος στόχος είναι η βελτίωση της εκπαιδευτική εμπειρίας και των μαθησιακών αποτελεσμάτων για τους μαθητές μέσω της βελτίωσης της εμπειρογνωμοσύνης των εκπαιδευτικών, της συνεργασίας και της καινοτομίας.</a:t>
            </a:r>
            <a:endParaRPr lang="en-US" sz="2400" dirty="0">
              <a:solidFill>
                <a:srgbClr val="111111"/>
              </a:solidFill>
            </a:endParaRPr>
          </a:p>
          <a:p>
            <a:r>
              <a:rPr lang="el-GR" sz="2400" dirty="0">
                <a:ea typeface="Calibri" panose="020F0502020204030204" pitchFamily="34" charset="0"/>
              </a:rPr>
              <a:t>Λειτουργία του σχολείου ως οργανισμού μάθησης. </a:t>
            </a:r>
          </a:p>
          <a:p>
            <a:r>
              <a:rPr lang="el-GR" sz="2400" dirty="0">
                <a:ea typeface="Calibri" panose="020F0502020204030204" pitchFamily="34" charset="0"/>
              </a:rPr>
              <a:t>Βελτίωση του σχολείου. </a:t>
            </a:r>
          </a:p>
          <a:p>
            <a:r>
              <a:rPr lang="el-GR" sz="2400" dirty="0">
                <a:ea typeface="Calibri" panose="020F0502020204030204" pitchFamily="34" charset="0"/>
              </a:rPr>
              <a:t>Επαγγελματική μάθηση/ανάπτυξη των εκπαιδευτικών. </a:t>
            </a:r>
          </a:p>
          <a:p>
            <a:r>
              <a:rPr lang="en-CY" sz="2400" dirty="0">
                <a:ea typeface="Calibri" panose="020F0502020204030204" pitchFamily="34" charset="0"/>
                <a:cs typeface="Times New Roman" panose="02020603050405020304" pitchFamily="18" charset="0"/>
              </a:rPr>
              <a:t>Βελτίωση των δεξιοτήτων και 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γνώσεων </a:t>
            </a:r>
            <a:r>
              <a:rPr lang="en-CY" sz="2400" dirty="0">
                <a:ea typeface="Calibri" panose="020F0502020204030204" pitchFamily="34" charset="0"/>
                <a:cs typeface="Times New Roman" panose="02020603050405020304" pitchFamily="18" charset="0"/>
              </a:rPr>
              <a:t>των εκπαιδευτικών μέσω συνεργατικής 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διερεύνησης</a:t>
            </a:r>
            <a:r>
              <a:rPr lang="en-CY" sz="2400" dirty="0">
                <a:ea typeface="Calibri" panose="020F0502020204030204" pitchFamily="34" charset="0"/>
                <a:cs typeface="Times New Roman" panose="02020603050405020304" pitchFamily="18" charset="0"/>
              </a:rPr>
              <a:t>, ανταλλαγής ειδικευμένων γνώσεων και επαγγελματικού διαλόγου.</a:t>
            </a:r>
            <a:endParaRPr lang="el-G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Y" sz="2400" dirty="0">
                <a:ea typeface="Calibri" panose="020F0502020204030204" pitchFamily="34" charset="0"/>
                <a:cs typeface="Times New Roman" panose="02020603050405020304" pitchFamily="18" charset="0"/>
              </a:rPr>
              <a:t>Ο στόχος μιας 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ΕΚΜ</a:t>
            </a:r>
            <a:r>
              <a:rPr lang="en-CY" sz="2400" dirty="0">
                <a:ea typeface="Calibri" panose="020F0502020204030204" pitchFamily="34" charset="0"/>
                <a:cs typeface="Times New Roman" panose="02020603050405020304" pitchFamily="18" charset="0"/>
              </a:rPr>
              <a:t> δεν είναι μόνο να βελτιώσει τα αποτελέσματα των μαθητών, αλλά και να προωθήσει ένα υποστηρικτικό και θετικό περιβάλλον όπου οι εκπαιδευτικοί μπορούν να αναπτύσσονται και να μαθαίνουν μαζί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Y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FEC41F-3A06-8DE9-E5FF-FD2ED5E6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15637"/>
            <a:ext cx="6602620" cy="3582304"/>
          </a:xfrm>
        </p:spPr>
        <p:txBody>
          <a:bodyPr>
            <a:normAutofit/>
          </a:bodyPr>
          <a:lstStyle/>
          <a:p>
            <a:r>
              <a:rPr lang="el-GR" dirty="0"/>
              <a:t>Τύποι Επαγγελματικών Κοινοτήτων Μάθησης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784F34-F159-4EA2-A4D3-356406198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6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9FD6D8-692E-7253-9EAB-C2578463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Τύποι Επαγγελματικών Κοινοτήτων Μάθησης ως προς την στήριξη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9365E-19D9-D8F0-EE62-B1A7D80E4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Στήριξη επαγγελματικών κοινοτήτων μάθησης από διευθυντικά στελέχη του κάθε σχολείου (παράδειγμα της Νορβηγίας-Σουηδίας)</a:t>
            </a:r>
          </a:p>
          <a:p>
            <a:r>
              <a:rPr lang="el-GR" dirty="0"/>
              <a:t>Κεντρική στήριξη επαγγελματικών κοινοτήτων μάθησης (παραδείγματα Κύπρου-Ισπανίας Παιδαγωγικά Ινστιτούτα)</a:t>
            </a:r>
          </a:p>
          <a:p>
            <a:r>
              <a:rPr lang="el-GR" dirty="0"/>
              <a:t>Άτυπος θεσμός επαγγελματικών κοινοτήτων μάθησης (εξωτερική στήριξη από π.χ. Πανεπιστήμια)</a:t>
            </a:r>
          </a:p>
          <a:p>
            <a:r>
              <a:rPr lang="el-GR" dirty="0"/>
              <a:t>Ενίσχυση δεξιοτήτων συνεργασίας εντός επαγγελματικών κοινοτήτων μάθησης από προπτυχιακά προγράμματα σπουδών ή προγράμματα επαγγελματικής </a:t>
            </a:r>
            <a:r>
              <a:rPr lang="el-GR" dirty="0" err="1"/>
              <a:t>προϋπηρεσιακής</a:t>
            </a:r>
            <a:r>
              <a:rPr lang="el-GR" dirty="0"/>
              <a:t> κατάρτισης)</a:t>
            </a:r>
          </a:p>
        </p:txBody>
      </p:sp>
    </p:spTree>
    <p:extLst>
      <p:ext uri="{BB962C8B-B14F-4D97-AF65-F5344CB8AC3E}">
        <p14:creationId xmlns:p14="http://schemas.microsoft.com/office/powerpoint/2010/main" val="422687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6C59CD61-7BE8-A0ED-56BD-DEB8174F57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9239575"/>
                  </p:ext>
                </p:extLst>
              </p:nvPr>
            </p:nvGraphicFramePr>
            <p:xfrm>
              <a:off x="43215" y="277793"/>
              <a:ext cx="12123420" cy="6281196"/>
            </p:xfrm>
            <a:graphic>
              <a:graphicData uri="http://schemas.microsoft.com/office/powerpoint/2016/summaryzoom">
                <psuz:summaryZm>
                  <psuz:summaryZmObj sectionId="{4CBF6E12-359A-D34B-80F2-0743EDC3F53C}">
                    <psuz:zmPr id="{C94257B2-C8BC-5C4A-A933-00D608EF8310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52733" y="736752"/>
                          <a:ext cx="2727770" cy="153437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3DACCFD-033B-8347-8043-431514A47119}">
                    <psuz:zmPr id="{4AECC26B-D9FD-A741-BC51-67A9BD6BAFC9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82794" y="736752"/>
                          <a:ext cx="2727770" cy="153437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63FB8B7-F21A-3649-A836-66E104B74351}">
                    <psuz:zmPr id="{BB4966F6-E898-2542-8C43-A2A7B996EBF8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12855" y="736752"/>
                          <a:ext cx="2727770" cy="153437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0EBBED3-C30E-FE4A-A26D-FC02FEED1D4F}">
                    <psuz:zmPr id="{E2BF98E0-5F60-0649-BFEA-507E04A29E9D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942916" y="736752"/>
                          <a:ext cx="2727770" cy="153437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E270EB3-AE1B-2548-9CDD-8C859E8EBEED}">
                    <psuz:zmPr id="{B4F27B6E-B956-C641-AB6C-D8BC7DFA3338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52733" y="2373413"/>
                          <a:ext cx="2727770" cy="153437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CD0F977-91E8-004B-BE96-59EFB8AC5622}">
                    <psuz:zmPr id="{D6760395-9548-1B42-9CED-D399BACE601C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82794" y="2373413"/>
                          <a:ext cx="2727770" cy="153437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EAD4599-EAC2-6F41-87F4-1E3C682F1DE2}">
                    <psuz:zmPr id="{78BFB99B-8A56-E846-81FA-0E74ABE1B2CF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12855" y="2373413"/>
                          <a:ext cx="2727770" cy="153437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37A003F-B37B-154C-B46E-7F0B1C83DC17}">
                    <psuz:zmPr id="{34AED5FF-4433-B141-9634-E52C0B034211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942916" y="2373413"/>
                          <a:ext cx="2727770" cy="153437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7CC2FCA-0A93-994C-A39C-C475869591BF}">
                    <psuz:zmPr id="{58F7B462-90C6-144B-8AAA-C3A022944378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52733" y="4010074"/>
                          <a:ext cx="2727770" cy="153437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5015071-FE20-FA4F-BD99-089D5A76B4A2}">
                    <psuz:zmPr id="{DD16575F-BFA6-BD42-B5D1-0E67E4DFFBE1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82794" y="4010074"/>
                          <a:ext cx="2727770" cy="153437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6C59CD61-7BE8-A0ED-56BD-DEB8174F575A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43215" y="277793"/>
                <a:ext cx="12123420" cy="6281196"/>
                <a:chOff x="43215" y="277793"/>
                <a:chExt cx="12123420" cy="6281196"/>
              </a:xfrm>
            </p:grpSpPr>
            <p:pic>
              <p:nvPicPr>
                <p:cNvPr id="2" name="Picture 2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95948" y="1014545"/>
                  <a:ext cx="2727770" cy="153437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" name="Picture 3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26009" y="1014545"/>
                  <a:ext cx="2727770" cy="153437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56070" y="1014545"/>
                  <a:ext cx="2727770" cy="153437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Picture 11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86131" y="1014545"/>
                  <a:ext cx="2727770" cy="153437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Picture 12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5948" y="2651206"/>
                  <a:ext cx="2727770" cy="153437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Picture 6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26009" y="2651206"/>
                  <a:ext cx="2727770" cy="153437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Picture 13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56070" y="2651206"/>
                  <a:ext cx="2727770" cy="153437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86131" y="2651206"/>
                  <a:ext cx="2727770" cy="153437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Picture 9">
                  <a:hlinkClick r:id="rId2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5948" y="4287867"/>
                  <a:ext cx="2727770" cy="153437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Picture 10">
                  <a:hlinkClick r:id="rId2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26009" y="4287867"/>
                  <a:ext cx="2727770" cy="153437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50999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02" y="365125"/>
            <a:ext cx="9732098" cy="1325563"/>
          </a:xfrm>
        </p:spPr>
        <p:txBody>
          <a:bodyPr>
            <a:noAutofit/>
          </a:bodyPr>
          <a:lstStyle/>
          <a:p>
            <a:r>
              <a:rPr lang="el-GR" b="1" dirty="0"/>
              <a:t>Διαφορετικές Επαγγελματικές Κοινότητες Μάθησης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441B3-816F-2863-52C2-84C02EA0C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Μια ομάδα μπορεί να αποτελείται από ολόκληρο το σχολικό προσωπικό </a:t>
            </a:r>
          </a:p>
          <a:p>
            <a:pPr lvl="1"/>
            <a:r>
              <a:rPr lang="el-GR" dirty="0"/>
              <a:t>Δείχνει μία ομάδα προσανατολισμένη στη μάθηση και τη βελτίωση</a:t>
            </a:r>
          </a:p>
          <a:p>
            <a:pPr lvl="1"/>
            <a:r>
              <a:rPr lang="el-GR" dirty="0"/>
              <a:t>Υπογραμμίζει την ιδέα μιας γενικότερης μαθησιακής κουλτούρας που ακολουθεί ειδικές αρχές και απαιτεί μια υποστηρικτική δομική ρύθμιση.</a:t>
            </a:r>
            <a:endParaRPr lang="en-CY" dirty="0"/>
          </a:p>
          <a:p>
            <a:r>
              <a:rPr lang="el-GR" dirty="0"/>
              <a:t>Μια μικρή ομάδα 3-10 εκπαιδευτικών από ένα σχολείο που συνεργάζονται για να εργαστούν σε κοινά θέματα και να αναπτύξουν την επαγγελματική τους κατάρτιση.</a:t>
            </a:r>
          </a:p>
          <a:p>
            <a:pPr lvl="1"/>
            <a:r>
              <a:rPr lang="el-GR" dirty="0"/>
              <a:t>Κοινό θέμα/πρόβλημα προς μελέτη και βελτίωση</a:t>
            </a:r>
          </a:p>
          <a:p>
            <a:r>
              <a:rPr lang="el-GR" dirty="0"/>
              <a:t>Μία ομάδα εκπαιδευτικών από διαφορετικά σχολεία με κοινή συνισταμένη το αντικείμενο το οποίο διδάσκουν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30992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FEC41F-3A06-8DE9-E5FF-FD2ED5E6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Στ</a:t>
            </a:r>
            <a:r>
              <a:rPr lang="en-US" dirty="0" err="1"/>
              <a:t>ά</a:t>
            </a:r>
            <a:r>
              <a:rPr lang="el-GR" dirty="0"/>
              <a:t>δια λειτουργίας Επαγγελματικών Κοινοτήτων Μάθησης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3751D-DB35-1903-1BD9-FE7476D67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8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DEC8E1CD-064A-CB1A-A49B-21988C66B2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0407" y="1752701"/>
            <a:ext cx="4424262" cy="4424262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E718CA-7BBB-236F-5975-C550E2C9C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48004" cy="4895850"/>
          </a:xfrm>
        </p:spPr>
        <p:txBody>
          <a:bodyPr>
            <a:normAutofit/>
          </a:bodyPr>
          <a:lstStyle/>
          <a:p>
            <a:r>
              <a:rPr lang="el-GR" sz="3200" dirty="0"/>
              <a:t>Δημιουργία κοινότητας</a:t>
            </a:r>
            <a:endParaRPr lang="en-US" sz="3200" dirty="0"/>
          </a:p>
          <a:p>
            <a:r>
              <a:rPr lang="el-GR" sz="3200" dirty="0"/>
              <a:t>Καθιέρωση &amp; σταθεροποίηση λειτουργίας της κοινότητας</a:t>
            </a:r>
          </a:p>
          <a:p>
            <a:r>
              <a:rPr lang="el-GR" sz="3200" dirty="0"/>
              <a:t>Σύνδεση τοπικής εισαγωγής </a:t>
            </a:r>
            <a:r>
              <a:rPr lang="el-GR" sz="3200" dirty="0" err="1"/>
              <a:t>καινοτομι</a:t>
            </a:r>
            <a:r>
              <a:rPr lang="en-US" sz="3200" dirty="0" err="1"/>
              <a:t>ώ</a:t>
            </a:r>
            <a:r>
              <a:rPr lang="el-GR" sz="3200" dirty="0"/>
              <a:t>ν με το ευρύτερο συγκείμενο και σύστημα</a:t>
            </a:r>
            <a:endParaRPr lang="en-US" sz="32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04A01D-4F51-AA10-2C8F-8DA4FADC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Στάδια λειτουργίας ΕΚΜ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659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99C9CAA-03D4-2ED4-6877-AFE8F63AC159}"/>
              </a:ext>
            </a:extLst>
          </p:cNvPr>
          <p:cNvSpPr/>
          <p:nvPr/>
        </p:nvSpPr>
        <p:spPr>
          <a:xfrm>
            <a:off x="6592311" y="4210957"/>
            <a:ext cx="1985247" cy="67212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3CDAC7-092D-BD34-26FE-61D836B68927}"/>
              </a:ext>
            </a:extLst>
          </p:cNvPr>
          <p:cNvSpPr/>
          <p:nvPr/>
        </p:nvSpPr>
        <p:spPr>
          <a:xfrm>
            <a:off x="10735430" y="2678465"/>
            <a:ext cx="1200657" cy="843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sz="24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E4FDE91-0E9C-E30A-5B45-BC58D8EB5A05}"/>
              </a:ext>
            </a:extLst>
          </p:cNvPr>
          <p:cNvGrpSpPr/>
          <p:nvPr/>
        </p:nvGrpSpPr>
        <p:grpSpPr>
          <a:xfrm>
            <a:off x="6592312" y="3520293"/>
            <a:ext cx="1996035" cy="690665"/>
            <a:chOff x="295276" y="1993900"/>
            <a:chExt cx="1709370" cy="647700"/>
          </a:xfrm>
        </p:grpSpPr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7DB05108-2800-6E4E-F6DC-48048C34C0A4}"/>
                </a:ext>
              </a:extLst>
            </p:cNvPr>
            <p:cNvSpPr/>
            <p:nvPr/>
          </p:nvSpPr>
          <p:spPr>
            <a:xfrm>
              <a:off x="295276" y="1993900"/>
              <a:ext cx="1709370" cy="647700"/>
            </a:xfrm>
            <a:prstGeom prst="rt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/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EAC140AD-3B03-5B42-5C4F-95E388FA352B}"/>
                </a:ext>
              </a:extLst>
            </p:cNvPr>
            <p:cNvSpPr/>
            <p:nvPr/>
          </p:nvSpPr>
          <p:spPr>
            <a:xfrm rot="10800000">
              <a:off x="295276" y="1993900"/>
              <a:ext cx="1709370" cy="6477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D5C0D0-A9E3-745D-EBA8-020FF6790BD6}"/>
              </a:ext>
            </a:extLst>
          </p:cNvPr>
          <p:cNvGrpSpPr/>
          <p:nvPr/>
        </p:nvGrpSpPr>
        <p:grpSpPr>
          <a:xfrm>
            <a:off x="5195544" y="2684300"/>
            <a:ext cx="1385979" cy="824323"/>
            <a:chOff x="295276" y="1993900"/>
            <a:chExt cx="1709370" cy="618242"/>
          </a:xfrm>
        </p:grpSpPr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F4586B46-5DBB-1414-BC52-7925962A8CD0}"/>
                </a:ext>
              </a:extLst>
            </p:cNvPr>
            <p:cNvSpPr/>
            <p:nvPr/>
          </p:nvSpPr>
          <p:spPr>
            <a:xfrm>
              <a:off x="295276" y="1993900"/>
              <a:ext cx="1709370" cy="618242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 dirty="0"/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3A5A2FC0-E15D-6142-F2E1-5303374CF87B}"/>
                </a:ext>
              </a:extLst>
            </p:cNvPr>
            <p:cNvSpPr/>
            <p:nvPr/>
          </p:nvSpPr>
          <p:spPr>
            <a:xfrm rot="10800000">
              <a:off x="295276" y="1993900"/>
              <a:ext cx="1709370" cy="615821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518BAFE-8147-DB4D-8724-63FC7D482469}"/>
              </a:ext>
            </a:extLst>
          </p:cNvPr>
          <p:cNvSpPr/>
          <p:nvPr/>
        </p:nvSpPr>
        <p:spPr>
          <a:xfrm>
            <a:off x="6581523" y="2678465"/>
            <a:ext cx="1996035" cy="83599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sz="240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E1C024-5069-5DE0-7BDA-9F21688D31E4}"/>
              </a:ext>
            </a:extLst>
          </p:cNvPr>
          <p:cNvGrpSpPr/>
          <p:nvPr/>
        </p:nvGrpSpPr>
        <p:grpSpPr>
          <a:xfrm>
            <a:off x="6592310" y="4901623"/>
            <a:ext cx="1996033" cy="794883"/>
            <a:chOff x="295276" y="1993900"/>
            <a:chExt cx="1709370" cy="618242"/>
          </a:xfrm>
        </p:grpSpPr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40075193-BA3E-11BC-FEAB-CADBDECCE4D8}"/>
                </a:ext>
              </a:extLst>
            </p:cNvPr>
            <p:cNvSpPr/>
            <p:nvPr/>
          </p:nvSpPr>
          <p:spPr>
            <a:xfrm>
              <a:off x="295276" y="1993900"/>
              <a:ext cx="1709370" cy="618242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 dirty="0"/>
            </a:p>
          </p:txBody>
        </p:sp>
        <p:sp>
          <p:nvSpPr>
            <p:cNvPr id="48" name="Right Triangle 47">
              <a:extLst>
                <a:ext uri="{FF2B5EF4-FFF2-40B4-BE49-F238E27FC236}">
                  <a16:creationId xmlns:a16="http://schemas.microsoft.com/office/drawing/2014/main" id="{423D5700-1757-AF3D-0C3D-A785E831674C}"/>
                </a:ext>
              </a:extLst>
            </p:cNvPr>
            <p:cNvSpPr/>
            <p:nvPr/>
          </p:nvSpPr>
          <p:spPr>
            <a:xfrm rot="10800000">
              <a:off x="295276" y="1993900"/>
              <a:ext cx="1709370" cy="615821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A3126E3-298D-177E-5A9F-ECE87D01DA44}"/>
              </a:ext>
            </a:extLst>
          </p:cNvPr>
          <p:cNvGrpSpPr/>
          <p:nvPr/>
        </p:nvGrpSpPr>
        <p:grpSpPr>
          <a:xfrm>
            <a:off x="8588343" y="2672939"/>
            <a:ext cx="2136301" cy="863599"/>
            <a:chOff x="295276" y="1993900"/>
            <a:chExt cx="1709370" cy="618242"/>
          </a:xfrm>
        </p:grpSpPr>
        <p:sp>
          <p:nvSpPr>
            <p:cNvPr id="50" name="Right Triangle 49">
              <a:extLst>
                <a:ext uri="{FF2B5EF4-FFF2-40B4-BE49-F238E27FC236}">
                  <a16:creationId xmlns:a16="http://schemas.microsoft.com/office/drawing/2014/main" id="{4F283A13-743E-2E81-A9FB-2E82875D6BF0}"/>
                </a:ext>
              </a:extLst>
            </p:cNvPr>
            <p:cNvSpPr/>
            <p:nvPr/>
          </p:nvSpPr>
          <p:spPr>
            <a:xfrm>
              <a:off x="295276" y="1993900"/>
              <a:ext cx="1709370" cy="618242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 dirty="0"/>
            </a:p>
          </p:txBody>
        </p:sp>
        <p:sp>
          <p:nvSpPr>
            <p:cNvPr id="51" name="Right Triangle 50">
              <a:extLst>
                <a:ext uri="{FF2B5EF4-FFF2-40B4-BE49-F238E27FC236}">
                  <a16:creationId xmlns:a16="http://schemas.microsoft.com/office/drawing/2014/main" id="{FC0E58CE-713A-D28A-3681-462A4FD623C1}"/>
                </a:ext>
              </a:extLst>
            </p:cNvPr>
            <p:cNvSpPr/>
            <p:nvPr/>
          </p:nvSpPr>
          <p:spPr>
            <a:xfrm rot="10800000">
              <a:off x="295276" y="1993900"/>
              <a:ext cx="1709370" cy="615821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21F4DA4-02D9-A36D-092F-06209C3C718A}"/>
              </a:ext>
            </a:extLst>
          </p:cNvPr>
          <p:cNvSpPr/>
          <p:nvPr/>
        </p:nvSpPr>
        <p:spPr>
          <a:xfrm>
            <a:off x="10735430" y="3540776"/>
            <a:ext cx="1200657" cy="65054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7B1649-F0DA-2F2E-BCAE-DF93E1A052F8}"/>
              </a:ext>
            </a:extLst>
          </p:cNvPr>
          <p:cNvSpPr/>
          <p:nvPr/>
        </p:nvSpPr>
        <p:spPr>
          <a:xfrm>
            <a:off x="2672862" y="4191323"/>
            <a:ext cx="2522684" cy="67212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78EB21-EC4A-AAD5-BEF7-FBB1040FB435}"/>
              </a:ext>
            </a:extLst>
          </p:cNvPr>
          <p:cNvSpPr/>
          <p:nvPr/>
        </p:nvSpPr>
        <p:spPr>
          <a:xfrm>
            <a:off x="2672862" y="2678466"/>
            <a:ext cx="2522684" cy="843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DE5EAD-57D9-8F3A-1263-BD3586BE8C2A}"/>
              </a:ext>
            </a:extLst>
          </p:cNvPr>
          <p:cNvSpPr/>
          <p:nvPr/>
        </p:nvSpPr>
        <p:spPr>
          <a:xfrm>
            <a:off x="2672862" y="5719373"/>
            <a:ext cx="2522684" cy="5242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sz="2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DFF155-F10F-E7A6-4DBC-8573CF7C7ACB}"/>
              </a:ext>
            </a:extLst>
          </p:cNvPr>
          <p:cNvGrpSpPr/>
          <p:nvPr/>
        </p:nvGrpSpPr>
        <p:grpSpPr>
          <a:xfrm>
            <a:off x="2672861" y="3514458"/>
            <a:ext cx="2522683" cy="696500"/>
            <a:chOff x="295276" y="1993900"/>
            <a:chExt cx="1709370" cy="647700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056D337D-3200-B583-0E2A-5E2BC688DD45}"/>
                </a:ext>
              </a:extLst>
            </p:cNvPr>
            <p:cNvSpPr/>
            <p:nvPr/>
          </p:nvSpPr>
          <p:spPr>
            <a:xfrm>
              <a:off x="295276" y="1993900"/>
              <a:ext cx="1709370" cy="647700"/>
            </a:xfrm>
            <a:prstGeom prst="rt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C5C5389D-658D-4CE0-0201-D2E553EE12BD}"/>
                </a:ext>
              </a:extLst>
            </p:cNvPr>
            <p:cNvSpPr/>
            <p:nvPr/>
          </p:nvSpPr>
          <p:spPr>
            <a:xfrm rot="10800000">
              <a:off x="295276" y="1993900"/>
              <a:ext cx="1709370" cy="6477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B5B69D-1F5C-D6A6-3972-B1C1A9482A90}"/>
              </a:ext>
            </a:extLst>
          </p:cNvPr>
          <p:cNvGrpSpPr/>
          <p:nvPr/>
        </p:nvGrpSpPr>
        <p:grpSpPr>
          <a:xfrm>
            <a:off x="2672861" y="4875411"/>
            <a:ext cx="2522683" cy="824323"/>
            <a:chOff x="295276" y="1993900"/>
            <a:chExt cx="1709370" cy="618242"/>
          </a:xfrm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CE35FD59-8A22-0E82-DEE4-7D3E725D1CE4}"/>
                </a:ext>
              </a:extLst>
            </p:cNvPr>
            <p:cNvSpPr/>
            <p:nvPr/>
          </p:nvSpPr>
          <p:spPr>
            <a:xfrm>
              <a:off x="295276" y="1993900"/>
              <a:ext cx="1709370" cy="618242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051AD4D6-8EBF-873E-0686-33C6F61DC251}"/>
                </a:ext>
              </a:extLst>
            </p:cNvPr>
            <p:cNvSpPr/>
            <p:nvPr/>
          </p:nvSpPr>
          <p:spPr>
            <a:xfrm rot="10800000">
              <a:off x="295276" y="1993900"/>
              <a:ext cx="1709370" cy="615821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AF25807-147E-F7BB-B046-3A9683B3DFE1}"/>
              </a:ext>
            </a:extLst>
          </p:cNvPr>
          <p:cNvSpPr/>
          <p:nvPr/>
        </p:nvSpPr>
        <p:spPr>
          <a:xfrm>
            <a:off x="393699" y="5704180"/>
            <a:ext cx="2279163" cy="5242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10B331-B9F3-BD3C-4877-FDA88518D406}"/>
              </a:ext>
            </a:extLst>
          </p:cNvPr>
          <p:cNvSpPr/>
          <p:nvPr/>
        </p:nvSpPr>
        <p:spPr>
          <a:xfrm>
            <a:off x="393699" y="4883085"/>
            <a:ext cx="2279163" cy="8210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EE6544-5864-BF49-0183-D3DF6C0B4022}"/>
              </a:ext>
            </a:extLst>
          </p:cNvPr>
          <p:cNvSpPr/>
          <p:nvPr/>
        </p:nvSpPr>
        <p:spPr>
          <a:xfrm>
            <a:off x="393699" y="4194257"/>
            <a:ext cx="2279163" cy="6888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725181-7C3A-ABCA-A501-EF6AFE003787}"/>
              </a:ext>
            </a:extLst>
          </p:cNvPr>
          <p:cNvGrpSpPr/>
          <p:nvPr/>
        </p:nvGrpSpPr>
        <p:grpSpPr>
          <a:xfrm>
            <a:off x="393701" y="3522133"/>
            <a:ext cx="2279160" cy="672123"/>
            <a:chOff x="295276" y="1993900"/>
            <a:chExt cx="1709370" cy="647700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7DF55898-F8C4-8117-DA2E-56B675973A80}"/>
                </a:ext>
              </a:extLst>
            </p:cNvPr>
            <p:cNvSpPr/>
            <p:nvPr/>
          </p:nvSpPr>
          <p:spPr>
            <a:xfrm>
              <a:off x="295276" y="1993900"/>
              <a:ext cx="1709370" cy="647700"/>
            </a:xfrm>
            <a:prstGeom prst="rt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C02FFFD3-776C-849C-F9C8-DEDFA30CD691}"/>
                </a:ext>
              </a:extLst>
            </p:cNvPr>
            <p:cNvSpPr/>
            <p:nvPr/>
          </p:nvSpPr>
          <p:spPr>
            <a:xfrm rot="10800000">
              <a:off x="295276" y="1993900"/>
              <a:ext cx="1709370" cy="6477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014BCBE-67DB-8492-71E7-49348028A47D}"/>
              </a:ext>
            </a:extLst>
          </p:cNvPr>
          <p:cNvGrpSpPr/>
          <p:nvPr/>
        </p:nvGrpSpPr>
        <p:grpSpPr>
          <a:xfrm>
            <a:off x="393701" y="2658533"/>
            <a:ext cx="2279160" cy="863600"/>
            <a:chOff x="295276" y="1993900"/>
            <a:chExt cx="1709370" cy="647700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D61728F3-8500-94C9-4219-F4A8CB115BAC}"/>
                </a:ext>
              </a:extLst>
            </p:cNvPr>
            <p:cNvSpPr/>
            <p:nvPr/>
          </p:nvSpPr>
          <p:spPr>
            <a:xfrm>
              <a:off x="295276" y="1993900"/>
              <a:ext cx="1709370" cy="647700"/>
            </a:xfrm>
            <a:prstGeom prst="rt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F7CB92A5-A660-EC7A-1429-DC03D2EAD4CA}"/>
                </a:ext>
              </a:extLst>
            </p:cNvPr>
            <p:cNvSpPr/>
            <p:nvPr/>
          </p:nvSpPr>
          <p:spPr>
            <a:xfrm rot="10800000">
              <a:off x="295276" y="1993900"/>
              <a:ext cx="1709370" cy="64770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Y" sz="2400"/>
            </a:p>
          </p:txBody>
        </p:sp>
      </p:grp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2526500-04AD-47D5-09FB-58F4E84081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0263745"/>
              </p:ext>
            </p:extLst>
          </p:nvPr>
        </p:nvGraphicFramePr>
        <p:xfrm>
          <a:off x="393701" y="1689102"/>
          <a:ext cx="11531601" cy="457182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280215">
                  <a:extLst>
                    <a:ext uri="{9D8B030D-6E8A-4147-A177-3AD203B41FA5}">
                      <a16:colId xmlns:a16="http://schemas.microsoft.com/office/drawing/2014/main" val="3780275110"/>
                    </a:ext>
                  </a:extLst>
                </a:gridCol>
                <a:gridCol w="2507684">
                  <a:extLst>
                    <a:ext uri="{9D8B030D-6E8A-4147-A177-3AD203B41FA5}">
                      <a16:colId xmlns:a16="http://schemas.microsoft.com/office/drawing/2014/main" val="2015886815"/>
                    </a:ext>
                  </a:extLst>
                </a:gridCol>
                <a:gridCol w="1375931">
                  <a:extLst>
                    <a:ext uri="{9D8B030D-6E8A-4147-A177-3AD203B41FA5}">
                      <a16:colId xmlns:a16="http://schemas.microsoft.com/office/drawing/2014/main" val="2455275253"/>
                    </a:ext>
                  </a:extLst>
                </a:gridCol>
                <a:gridCol w="2055416">
                  <a:extLst>
                    <a:ext uri="{9D8B030D-6E8A-4147-A177-3AD203B41FA5}">
                      <a16:colId xmlns:a16="http://schemas.microsoft.com/office/drawing/2014/main" val="2280243611"/>
                    </a:ext>
                  </a:extLst>
                </a:gridCol>
                <a:gridCol w="2056223">
                  <a:extLst>
                    <a:ext uri="{9D8B030D-6E8A-4147-A177-3AD203B41FA5}">
                      <a16:colId xmlns:a16="http://schemas.microsoft.com/office/drawing/2014/main" val="2354463310"/>
                    </a:ext>
                  </a:extLst>
                </a:gridCol>
                <a:gridCol w="1256132">
                  <a:extLst>
                    <a:ext uri="{9D8B030D-6E8A-4147-A177-3AD203B41FA5}">
                      <a16:colId xmlns:a16="http://schemas.microsoft.com/office/drawing/2014/main" val="2808507236"/>
                    </a:ext>
                  </a:extLst>
                </a:gridCol>
              </a:tblGrid>
              <a:tr h="49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dirty="0">
                          <a:solidFill>
                            <a:schemeClr val="bg1"/>
                          </a:solidFill>
                          <a:effectLst/>
                        </a:rPr>
                        <a:t>Needs investigation + interpretation - </a:t>
                      </a:r>
                      <a:r>
                        <a:rPr lang="en-CY" sz="1200" b="1" dirty="0">
                          <a:solidFill>
                            <a:schemeClr val="bg1"/>
                          </a:solidFill>
                          <a:effectLst/>
                        </a:rPr>
                        <a:t>initiating</a:t>
                      </a:r>
                      <a:r>
                        <a:rPr lang="en-CY" sz="1100" b="1" dirty="0">
                          <a:solidFill>
                            <a:schemeClr val="bg1"/>
                          </a:solidFill>
                          <a:effectLst/>
                        </a:rPr>
                        <a:t> a PLC</a:t>
                      </a:r>
                      <a:endParaRPr lang="en-CY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dirty="0">
                          <a:solidFill>
                            <a:schemeClr val="bg1"/>
                          </a:solidFill>
                          <a:effectLst/>
                        </a:rPr>
                        <a:t>Connecting with others' needs - Reflection</a:t>
                      </a:r>
                      <a:endParaRPr lang="en-CY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dirty="0">
                          <a:solidFill>
                            <a:schemeClr val="bg1"/>
                          </a:solidFill>
                          <a:effectLst/>
                        </a:rPr>
                        <a:t>Trainings</a:t>
                      </a:r>
                      <a:endParaRPr lang="en-CY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dirty="0">
                          <a:solidFill>
                            <a:schemeClr val="bg1"/>
                          </a:solidFill>
                          <a:effectLst/>
                        </a:rPr>
                        <a:t>Implementation and evaluation of actions - interim report</a:t>
                      </a:r>
                      <a:endParaRPr lang="en-CY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dirty="0">
                          <a:solidFill>
                            <a:schemeClr val="bg1"/>
                          </a:solidFill>
                          <a:effectLst/>
                        </a:rPr>
                        <a:t>final report next year's preparation for the community</a:t>
                      </a:r>
                      <a:endParaRPr lang="en-CY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dirty="0">
                          <a:solidFill>
                            <a:schemeClr val="bg1"/>
                          </a:solidFill>
                          <a:effectLst/>
                        </a:rPr>
                        <a:t>Year 2 initiation</a:t>
                      </a:r>
                      <a:endParaRPr lang="en-CY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/>
                </a:tc>
                <a:extLst>
                  <a:ext uri="{0D108BD9-81ED-4DB2-BD59-A6C34878D82A}">
                    <a16:rowId xmlns:a16="http://schemas.microsoft.com/office/drawing/2014/main" val="2593146699"/>
                  </a:ext>
                </a:extLst>
              </a:tr>
              <a:tr h="492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Month 1-2 of the school year</a:t>
                      </a:r>
                      <a:endParaRPr lang="en-CY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Month 2-3 of the school year</a:t>
                      </a:r>
                      <a:endParaRPr lang="en-CY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Months 3 &amp; 4 of the school year</a:t>
                      </a:r>
                      <a:endParaRPr lang="en-CY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Rest of the school year</a:t>
                      </a:r>
                      <a:endParaRPr lang="en-CY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End of the school year</a:t>
                      </a:r>
                      <a:endParaRPr lang="en-CY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Beginning of school year 2</a:t>
                      </a:r>
                      <a:endParaRPr lang="en-CY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/>
                </a:tc>
                <a:extLst>
                  <a:ext uri="{0D108BD9-81ED-4DB2-BD59-A6C34878D82A}">
                    <a16:rowId xmlns:a16="http://schemas.microsoft.com/office/drawing/2014/main" val="1477837806"/>
                  </a:ext>
                </a:extLst>
              </a:tr>
              <a:tr h="837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 dirty="0">
                          <a:solidFill>
                            <a:srgbClr val="7030A0"/>
                          </a:solidFill>
                          <a:effectLst/>
                        </a:rPr>
                        <a:t>Α5_Needs Assessment using stickers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 dirty="0">
                          <a:solidFill>
                            <a:srgbClr val="7030A0"/>
                          </a:solidFill>
                          <a:effectLst/>
                        </a:rPr>
                        <a:t>B5.1 Exploring different perspectives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 dirty="0">
                          <a:solidFill>
                            <a:srgbClr val="7030A0"/>
                          </a:solidFill>
                          <a:effectLst/>
                        </a:rPr>
                        <a:t>C6-Reflection on training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>
                          <a:solidFill>
                            <a:srgbClr val="7030A0"/>
                          </a:solidFill>
                          <a:effectLst/>
                        </a:rPr>
                        <a:t>D8.1_Teachers’ reflection model after lesson observation</a:t>
                      </a:r>
                      <a:endParaRPr lang="en-CY" sz="13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 dirty="0">
                          <a:solidFill>
                            <a:srgbClr val="7030A0"/>
                          </a:solidFill>
                          <a:effectLst/>
                        </a:rPr>
                        <a:t>E5_Final Reflection and Evaluation on the Action Plan for Professional Learning 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 dirty="0">
                          <a:solidFill>
                            <a:srgbClr val="7030A0"/>
                          </a:solidFill>
                          <a:effectLst/>
                        </a:rPr>
                        <a:t>F5_The wall of memories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564166"/>
                  </a:ext>
                </a:extLst>
              </a:tr>
              <a:tr h="667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 dirty="0">
                          <a:solidFill>
                            <a:srgbClr val="7030A0"/>
                          </a:solidFill>
                          <a:effectLst/>
                        </a:rPr>
                        <a:t>A6_In-depth needs analysis form (specification of the topic)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 dirty="0">
                          <a:solidFill>
                            <a:srgbClr val="7030A0"/>
                          </a:solidFill>
                          <a:effectLst/>
                        </a:rPr>
                        <a:t>B5.2 Looking for the perspectives (''The elephant'')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u="non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 dirty="0">
                          <a:solidFill>
                            <a:srgbClr val="7030A0"/>
                          </a:solidFill>
                          <a:effectLst/>
                        </a:rPr>
                        <a:t>D7 Students' response and participation form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u="non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CY" sz="13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 dirty="0">
                          <a:solidFill>
                            <a:srgbClr val="7030A0"/>
                          </a:solidFill>
                          <a:effectLst/>
                        </a:rPr>
                        <a:t>A9_The compass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598760"/>
                  </a:ext>
                </a:extLst>
              </a:tr>
              <a:tr h="68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 dirty="0">
                          <a:solidFill>
                            <a:srgbClr val="7030A0"/>
                          </a:solidFill>
                          <a:effectLst/>
                        </a:rPr>
                        <a:t>A9_Compass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>
                          <a:solidFill>
                            <a:srgbClr val="7030A0"/>
                          </a:solidFill>
                          <a:effectLst/>
                        </a:rPr>
                        <a:t>B9_Using data for decision-making </a:t>
                      </a:r>
                      <a:endParaRPr lang="en-CY" sz="13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u="non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 dirty="0">
                          <a:solidFill>
                            <a:srgbClr val="7030A0"/>
                          </a:solidFill>
                          <a:effectLst/>
                        </a:rPr>
                        <a:t>D9_Using the Reach model to promote the role of the PLC coordinator as an Instructional Leader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u="non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u="non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366910"/>
                  </a:ext>
                </a:extLst>
              </a:tr>
              <a:tr h="837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>
                          <a:solidFill>
                            <a:srgbClr val="7030A0"/>
                          </a:solidFill>
                          <a:effectLst/>
                        </a:rPr>
                        <a:t>A12_Collective ideas for actions and practices </a:t>
                      </a:r>
                      <a:endParaRPr lang="en-CY" sz="13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 dirty="0">
                          <a:solidFill>
                            <a:srgbClr val="7030A0"/>
                          </a:solidFill>
                          <a:effectLst/>
                        </a:rPr>
                        <a:t>B10 Group Action Review (Checklist)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u="non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CY" sz="13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 dirty="0">
                          <a:solidFill>
                            <a:srgbClr val="7030A0"/>
                          </a:solidFill>
                          <a:effectLst/>
                        </a:rPr>
                        <a:t>D10_Interim Reflection and Evaluation on the Action Plan for Professional Learning 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u="non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u="non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722158"/>
                  </a:ext>
                </a:extLst>
              </a:tr>
              <a:tr h="513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>
                          <a:solidFill>
                            <a:srgbClr val="7030A0"/>
                          </a:solidFill>
                          <a:effectLst/>
                        </a:rPr>
                        <a:t>A14_Role on the wall – PLC coordinators’ reflection on the PLC function </a:t>
                      </a:r>
                      <a:endParaRPr lang="en-CY" sz="13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b="1" u="none">
                          <a:solidFill>
                            <a:srgbClr val="7030A0"/>
                          </a:solidFill>
                          <a:effectLst/>
                        </a:rPr>
                        <a:t>B12 Stepping into another's shoes</a:t>
                      </a:r>
                      <a:endParaRPr lang="en-CY" sz="13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u="non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u="non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CY" sz="13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u="non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CY" sz="1100" u="non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CY" sz="13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67" marR="6486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45531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C3B7994-1B05-CD11-6B8B-A28F2A34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Εργαλειοθήκη δραστηριοτήτων</a:t>
            </a:r>
            <a:endParaRPr lang="en-CY" dirty="0"/>
          </a:p>
        </p:txBody>
      </p:sp>
      <p:graphicFrame>
        <p:nvGraphicFramePr>
          <p:cNvPr id="54" name="Table 54">
            <a:extLst>
              <a:ext uri="{FF2B5EF4-FFF2-40B4-BE49-F238E27FC236}">
                <a16:creationId xmlns:a16="http://schemas.microsoft.com/office/drawing/2014/main" id="{C4495CF6-365F-A9F6-5A4C-36F2E7915027}"/>
              </a:ext>
            </a:extLst>
          </p:cNvPr>
          <p:cNvGraphicFramePr>
            <a:graphicFrameLocks noGrp="1"/>
          </p:cNvGraphicFramePr>
          <p:nvPr/>
        </p:nvGraphicFramePr>
        <p:xfrm>
          <a:off x="9218368" y="5102615"/>
          <a:ext cx="28132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608">
                  <a:extLst>
                    <a:ext uri="{9D8B030D-6E8A-4147-A177-3AD203B41FA5}">
                      <a16:colId xmlns:a16="http://schemas.microsoft.com/office/drawing/2014/main" val="748235002"/>
                    </a:ext>
                  </a:extLst>
                </a:gridCol>
                <a:gridCol w="1406608">
                  <a:extLst>
                    <a:ext uri="{9D8B030D-6E8A-4147-A177-3AD203B41FA5}">
                      <a16:colId xmlns:a16="http://schemas.microsoft.com/office/drawing/2014/main" val="154794085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CY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Y" sz="1600" dirty="0">
                          <a:solidFill>
                            <a:schemeClr val="tx1"/>
                          </a:solidFill>
                        </a:rPr>
                        <a:t>Culture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68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CY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Y" sz="1600" dirty="0"/>
                        <a:t>Structure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301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CY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Y" sz="1600" dirty="0"/>
                        <a:t>Reflection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3196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CY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Y" sz="1600" dirty="0"/>
                        <a:t>Concept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248173"/>
                  </a:ext>
                </a:extLst>
              </a:tr>
            </a:tbl>
          </a:graphicData>
        </a:graphic>
      </p:graphicFrame>
      <p:pic>
        <p:nvPicPr>
          <p:cNvPr id="19" name="Picture 18" descr="A picture containing graphics, font, graphic design, clipart&#10;&#10;Description automatically generated">
            <a:extLst>
              <a:ext uri="{FF2B5EF4-FFF2-40B4-BE49-F238E27FC236}">
                <a16:creationId xmlns:a16="http://schemas.microsoft.com/office/drawing/2014/main" id="{FD55F1F6-89C5-CEFA-8E27-1370129996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387" y="-51659"/>
            <a:ext cx="1248000" cy="877615"/>
          </a:xfrm>
          <a:prstGeom prst="rect">
            <a:avLst/>
          </a:prstGeom>
        </p:spPr>
      </p:pic>
      <p:pic>
        <p:nvPicPr>
          <p:cNvPr id="23" name="Picture 22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129815C-1A66-6462-539A-DBE008FA85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647" y="35689"/>
            <a:ext cx="650075" cy="7330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85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FEC41F-3A06-8DE9-E5FF-FD2ED5E6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Προϋποθέσεις επιτυχημένων Επαγγελματικών Κοινοτήτων Μάθησης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3751D-DB35-1903-1BD9-FE7476D67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9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549779-8EA3-4992-EBD1-6A1B1E57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Προϋποθέσεις επιτυχημένων ΕΚΜ </a:t>
            </a:r>
            <a:endParaRPr lang="en-CY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DAEA02-E8A0-959B-9C92-868DF53A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0208" cy="438539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CY" b="1" dirty="0"/>
              <a:t>1. Χρόνος για ανάπτυξη</a:t>
            </a:r>
            <a:r>
              <a:rPr lang="en-CY" dirty="0"/>
              <a:t>:</a:t>
            </a:r>
          </a:p>
          <a:p>
            <a:pPr lvl="1"/>
            <a:r>
              <a:rPr lang="en-CY" dirty="0"/>
              <a:t>Οι επιτυχημένες </a:t>
            </a:r>
            <a:r>
              <a:rPr lang="el-GR" dirty="0"/>
              <a:t>ΕΚΜ</a:t>
            </a:r>
            <a:r>
              <a:rPr lang="en-CY" dirty="0"/>
              <a:t> </a:t>
            </a:r>
            <a:r>
              <a:rPr lang="en-CY" b="1" dirty="0"/>
              <a:t>απαιτούν χρόνο </a:t>
            </a:r>
            <a:r>
              <a:rPr lang="en-CY" dirty="0"/>
              <a:t>για να αναπτυχθούν και να ωριμάσουν. </a:t>
            </a:r>
          </a:p>
          <a:p>
            <a:pPr lvl="1"/>
            <a:r>
              <a:rPr lang="en-CY" dirty="0"/>
              <a:t>Αυτό περιλαμβάνει τόσο τις χρονικές πτυχές όσο και τις αφιερωμένες εργάσιμες ώρες για την επιμόρφωση εν ώρα εργασίας. </a:t>
            </a:r>
          </a:p>
          <a:p>
            <a:pPr lvl="1"/>
            <a:r>
              <a:rPr lang="en-CY" dirty="0"/>
              <a:t>Ο στόχος είναι να θεσπιστούν οι </a:t>
            </a:r>
            <a:r>
              <a:rPr lang="el-GR" dirty="0"/>
              <a:t>ΕΚΜ</a:t>
            </a:r>
            <a:r>
              <a:rPr lang="en-CY" dirty="0"/>
              <a:t> ως απαιτήσεις εργασίας και όχι ως δραστηριότητες ελεύθερου χρόνου.</a:t>
            </a:r>
          </a:p>
          <a:p>
            <a:pPr lvl="1"/>
            <a:r>
              <a:rPr lang="en-CY" dirty="0"/>
              <a:t>O </a:t>
            </a:r>
            <a:r>
              <a:rPr lang="el-GR" dirty="0"/>
              <a:t>χρόνος αποτελεί πολύπλευρο ζήτημα (χρόνος συναντήσεων, χρόνος για δοκιμές και εφαρμογές, χρόνος για να φανούν τα πρώτα αποτελέσματα, δόμηση χρόνου κατά τη διάρκεια των συναντήσεων της κοινότητας)</a:t>
            </a:r>
            <a:endParaRPr lang="en-CY" dirty="0"/>
          </a:p>
          <a:p>
            <a:pPr lvl="0"/>
            <a:r>
              <a:rPr lang="en-CY" b="1" dirty="0"/>
              <a:t>2. Αποτελεσματική δομή και συνεργασία:</a:t>
            </a:r>
          </a:p>
          <a:p>
            <a:pPr lvl="1"/>
            <a:r>
              <a:rPr lang="en-CY" dirty="0"/>
              <a:t>Τα μέλη μιας </a:t>
            </a:r>
            <a:r>
              <a:rPr lang="el-GR" dirty="0"/>
              <a:t>ΕΚΜ</a:t>
            </a:r>
            <a:r>
              <a:rPr lang="en-CY" dirty="0"/>
              <a:t> πρέπει να </a:t>
            </a:r>
            <a:r>
              <a:rPr lang="en-CY" b="1" dirty="0"/>
              <a:t>γνωρίζονται</a:t>
            </a:r>
            <a:r>
              <a:rPr lang="en-CY" dirty="0"/>
              <a:t> μεταξύ τους και να </a:t>
            </a:r>
            <a:r>
              <a:rPr lang="en-CY" b="1" dirty="0"/>
              <a:t>συνεργάζονται</a:t>
            </a:r>
            <a:r>
              <a:rPr lang="en-CY" dirty="0"/>
              <a:t> αποτελεσματικά. </a:t>
            </a:r>
          </a:p>
          <a:p>
            <a:pPr lvl="1"/>
            <a:r>
              <a:rPr lang="en-CY" dirty="0"/>
              <a:t>Αυτό περιλαμβάνει τη </a:t>
            </a:r>
            <a:r>
              <a:rPr lang="en-CY" b="1" dirty="0"/>
              <a:t>διατήρηση της επικέντρωσης </a:t>
            </a:r>
            <a:r>
              <a:rPr lang="en-CY" dirty="0"/>
              <a:t>κατά τη διάρκεια των συναντήσεων και τον </a:t>
            </a:r>
            <a:r>
              <a:rPr lang="en-CY" b="1" dirty="0"/>
              <a:t>προγραμματισμό των αναπτυξιακών αλλαγών </a:t>
            </a:r>
            <a:r>
              <a:rPr lang="en-CY" dirty="0"/>
              <a:t>κατά τη διάρκεια ενός εκτεταμένου χρονικού διαστήματος με ένα καλά καθορισμένο σχέδιο δράσης.</a:t>
            </a:r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84824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549779-8EA3-4992-EBD1-6A1B1E57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Προϋποθέσεις επιτυχημένων ΕΚΜ </a:t>
            </a:r>
            <a:endParaRPr lang="en-CY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DAEA02-E8A0-959B-9C92-868DF53AA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CY" sz="2667" b="1" dirty="0"/>
              <a:t>3. Εσωτερική Συμμετοχή και Εξωτερική Υποστήριξη</a:t>
            </a:r>
            <a:r>
              <a:rPr lang="en-CY" sz="2667" dirty="0"/>
              <a:t>:</a:t>
            </a:r>
          </a:p>
          <a:p>
            <a:pPr lvl="1"/>
            <a:r>
              <a:rPr lang="en-CY" sz="2133" dirty="0"/>
              <a:t>Οι </a:t>
            </a:r>
            <a:r>
              <a:rPr lang="el-GR" sz="2133" dirty="0"/>
              <a:t>ΕΚΜ</a:t>
            </a:r>
            <a:r>
              <a:rPr lang="en-CY" sz="2133" dirty="0"/>
              <a:t> επωφελούνται από την εσωτερική συμμετοχή (εντός της ομάδας) και την εξωτερική υποστήριξη (από διάφορους ενδιαφερόμενους).</a:t>
            </a:r>
            <a:endParaRPr lang="el-GR" sz="2133" dirty="0"/>
          </a:p>
          <a:p>
            <a:pPr lvl="1"/>
            <a:r>
              <a:rPr lang="el-GR" sz="2133" dirty="0"/>
              <a:t>Συνεχής παρακολούθηση και υποστήριξη </a:t>
            </a:r>
            <a:r>
              <a:rPr lang="el-GR" sz="2133" dirty="0" err="1"/>
              <a:t>καθόλη</a:t>
            </a:r>
            <a:r>
              <a:rPr lang="el-GR" sz="2133" dirty="0"/>
              <a:t> τη διάρκεια της λειτουργίας ΕΚΜ</a:t>
            </a:r>
            <a:endParaRPr lang="en-CY" sz="2133" dirty="0"/>
          </a:p>
          <a:p>
            <a:pPr lvl="1"/>
            <a:r>
              <a:rPr lang="el-GR" sz="2133" dirty="0"/>
              <a:t>Η</a:t>
            </a:r>
            <a:r>
              <a:rPr lang="en-CY" sz="2133" dirty="0"/>
              <a:t> ισχυρή σύνδεση μεταξύ των δραστηριοτήτων των </a:t>
            </a:r>
            <a:r>
              <a:rPr lang="el-GR" sz="2133" dirty="0"/>
              <a:t>ΕΚΜ</a:t>
            </a:r>
            <a:r>
              <a:rPr lang="en-CY" sz="2133" dirty="0"/>
              <a:t> και της εργασίας</a:t>
            </a:r>
            <a:r>
              <a:rPr lang="el-GR" sz="2133" dirty="0"/>
              <a:t>/εφαρμογών</a:t>
            </a:r>
            <a:r>
              <a:rPr lang="en-CY" sz="2133" dirty="0"/>
              <a:t> των </a:t>
            </a:r>
            <a:r>
              <a:rPr lang="el-GR" sz="2133" dirty="0" err="1"/>
              <a:t>εκπαιδευτικ</a:t>
            </a:r>
            <a:r>
              <a:rPr lang="en-CY" sz="2133" dirty="0"/>
              <a:t>ώ</a:t>
            </a:r>
            <a:r>
              <a:rPr lang="el-GR" sz="2133" dirty="0"/>
              <a:t>ν</a:t>
            </a:r>
            <a:r>
              <a:rPr lang="en-CY" sz="2133" dirty="0"/>
              <a:t> στην τάξη είναι </a:t>
            </a:r>
            <a:r>
              <a:rPr lang="el-GR" sz="2133" dirty="0"/>
              <a:t>κρίσιμης σημασίας</a:t>
            </a:r>
            <a:r>
              <a:rPr lang="en-CY" sz="2133" dirty="0"/>
              <a:t>.</a:t>
            </a:r>
          </a:p>
          <a:p>
            <a:pPr lvl="0"/>
            <a:r>
              <a:rPr lang="en-CY" sz="2667" b="1" dirty="0"/>
              <a:t>4. Απαιτήσεις Πλαισίου</a:t>
            </a:r>
            <a:r>
              <a:rPr lang="en-CY" sz="2667" dirty="0"/>
              <a:t>:</a:t>
            </a:r>
          </a:p>
          <a:p>
            <a:pPr lvl="1"/>
            <a:r>
              <a:rPr lang="en-CY" sz="2133" dirty="0"/>
              <a:t>Ένα </a:t>
            </a:r>
            <a:r>
              <a:rPr lang="en-CY" sz="2133" b="1" dirty="0"/>
              <a:t>υποστηρικτικό πλαίσιο </a:t>
            </a:r>
            <a:r>
              <a:rPr lang="en-CY" sz="2133" dirty="0"/>
              <a:t>στο επίπεδο του σχολείου και εντός του ευρύτερου πλαισίου (όπως η σχολική περιοχή) είναι κρίσιμο.</a:t>
            </a:r>
          </a:p>
          <a:p>
            <a:pPr lvl="1"/>
            <a:r>
              <a:rPr lang="en-CY" sz="2133" dirty="0"/>
              <a:t>Οι απαιτήσεις του πλαισίου μπορεί να περιλαμβάνουν </a:t>
            </a:r>
            <a:r>
              <a:rPr lang="el-GR" sz="2133" dirty="0"/>
              <a:t>παραγωγικό </a:t>
            </a:r>
            <a:r>
              <a:rPr lang="el-GR" sz="2133" b="1" dirty="0"/>
              <a:t>διαμοιρασμό της  </a:t>
            </a:r>
            <a:r>
              <a:rPr lang="en-CY" sz="2133" b="1" dirty="0"/>
              <a:t>εργασίας</a:t>
            </a:r>
            <a:r>
              <a:rPr lang="el-GR" sz="2133" b="1" dirty="0"/>
              <a:t> </a:t>
            </a:r>
            <a:r>
              <a:rPr lang="el-GR" sz="2133" dirty="0"/>
              <a:t>που επιτελείται</a:t>
            </a:r>
            <a:r>
              <a:rPr lang="en-CY" sz="2133" dirty="0"/>
              <a:t>, παροχή </a:t>
            </a:r>
            <a:r>
              <a:rPr lang="en-CY" sz="2133" b="1" dirty="0"/>
              <a:t>αιθουσών</a:t>
            </a:r>
            <a:r>
              <a:rPr lang="en-CY" sz="2133" dirty="0"/>
              <a:t> συναντήσεων, </a:t>
            </a:r>
            <a:r>
              <a:rPr lang="en-CY" sz="2133" b="1" dirty="0"/>
              <a:t>τεχνική</a:t>
            </a:r>
            <a:r>
              <a:rPr lang="en-CY" sz="2133" dirty="0"/>
              <a:t> </a:t>
            </a:r>
            <a:r>
              <a:rPr lang="en-CY" sz="2133" b="1" dirty="0"/>
              <a:t>υποστήριξη</a:t>
            </a:r>
            <a:r>
              <a:rPr lang="en-CY" sz="2133" dirty="0"/>
              <a:t> και </a:t>
            </a:r>
            <a:r>
              <a:rPr lang="en-CY" sz="2133" b="1" dirty="0"/>
              <a:t>υλικά</a:t>
            </a:r>
            <a:r>
              <a:rPr lang="en-CY" sz="2133" dirty="0"/>
              <a:t> για δομημένη ανταλλαγή.</a:t>
            </a:r>
          </a:p>
          <a:p>
            <a:pPr lvl="1"/>
            <a:r>
              <a:rPr lang="en-CY" sz="2133" dirty="0"/>
              <a:t>Η </a:t>
            </a:r>
            <a:r>
              <a:rPr lang="en-CY" sz="2133" b="1" dirty="0"/>
              <a:t>συμμετοχή ειδικών </a:t>
            </a:r>
            <a:r>
              <a:rPr lang="en-CY" sz="2133" dirty="0"/>
              <a:t>από ένα ευρύτερο δίκτυο ενισχύει την αποτελεσματικότητα των </a:t>
            </a:r>
            <a:r>
              <a:rPr lang="el-GR" sz="2133" dirty="0"/>
              <a:t>ΕΚΜ.</a:t>
            </a:r>
            <a:endParaRPr lang="en-CY" sz="2667" dirty="0"/>
          </a:p>
        </p:txBody>
      </p:sp>
    </p:spTree>
    <p:extLst>
      <p:ext uri="{BB962C8B-B14F-4D97-AF65-F5344CB8AC3E}">
        <p14:creationId xmlns:p14="http://schemas.microsoft.com/office/powerpoint/2010/main" val="269990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257B3-6305-37D8-2767-D43D23C865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/>
              <a:t>Προσωπικό επίπεδο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/>
              <a:t>Κοινή προσωπική πρακτική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/>
              <a:t>Δέσμευση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/>
              <a:t>Συλλογικό επίπεδο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/>
              <a:t>Συλλογική μάθηση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/>
              <a:t>Κοινές αξίες και όραμα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 err="1"/>
              <a:t>Αναστοχαστική</a:t>
            </a:r>
            <a:r>
              <a:rPr lang="el-GR" sz="2000" dirty="0"/>
              <a:t> πρακτική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/>
              <a:t>Δέσμευση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/>
              <a:t>Σχολικό/συστημικό επίπεδο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/>
              <a:t>Υποστηρικτικές συνθήκες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/>
              <a:t>Υποστηρικτική ηγεσία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/>
              <a:t>Συνεχής παρακολούθηση και στήριξη</a:t>
            </a:r>
            <a:endParaRPr lang="en-US" sz="2000" dirty="0"/>
          </a:p>
        </p:txBody>
      </p:sp>
      <p:pic>
        <p:nvPicPr>
          <p:cNvPr id="6" name="Content Placeholder 5" descr="A group of people sitting in a circle&#10;&#10;Description automatically generated">
            <a:extLst>
              <a:ext uri="{FF2B5EF4-FFF2-40B4-BE49-F238E27FC236}">
                <a16:creationId xmlns:a16="http://schemas.microsoft.com/office/drawing/2014/main" id="{B75E12A9-D6A3-9EE9-ADDC-38C5FD91F8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9345" y="1825625"/>
            <a:ext cx="4351338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2ED075-C953-6D9D-5199-EC309AA2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Απαραίτητα στοιχεία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584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FEC41F-3A06-8DE9-E5FF-FD2ED5E6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415637"/>
            <a:ext cx="6846641" cy="3582304"/>
          </a:xfrm>
        </p:spPr>
        <p:txBody>
          <a:bodyPr>
            <a:normAutofit fontScale="90000"/>
          </a:bodyPr>
          <a:lstStyle/>
          <a:p>
            <a:r>
              <a:rPr lang="el-GR" dirty="0"/>
              <a:t>Ρόλοι εντός (και εκτός) Επαγγελματικών Κοινοτήτων Μάθησης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3751D-DB35-1903-1BD9-FE7476D67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9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group of people sitting in a circle&#10;&#10;Description automatically generated">
            <a:extLst>
              <a:ext uri="{FF2B5EF4-FFF2-40B4-BE49-F238E27FC236}">
                <a16:creationId xmlns:a16="http://schemas.microsoft.com/office/drawing/2014/main" id="{C0969044-5A78-5B33-26B3-9E0DE107A1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8728"/>
          <a:stretch/>
        </p:blipFill>
        <p:spPr>
          <a:xfrm>
            <a:off x="838200" y="2154779"/>
            <a:ext cx="5181600" cy="369303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8D271E-7E2E-E296-6408-A88614B79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48498" cy="4351338"/>
          </a:xfrm>
        </p:spPr>
        <p:txBody>
          <a:bodyPr/>
          <a:lstStyle/>
          <a:p>
            <a:r>
              <a:rPr lang="el-GR" dirty="0"/>
              <a:t>Ρόλος του/της διευθυντή/</a:t>
            </a:r>
            <a:r>
              <a:rPr lang="el-GR" dirty="0" err="1"/>
              <a:t>τριας</a:t>
            </a:r>
            <a:r>
              <a:rPr lang="el-GR" dirty="0"/>
              <a:t> της σχολικής μονάδας</a:t>
            </a:r>
          </a:p>
          <a:p>
            <a:r>
              <a:rPr lang="el-GR" dirty="0"/>
              <a:t>Ρόλος συντονιστή/</a:t>
            </a:r>
            <a:r>
              <a:rPr lang="el-GR" dirty="0" err="1"/>
              <a:t>ριας</a:t>
            </a:r>
            <a:r>
              <a:rPr lang="el-GR" dirty="0"/>
              <a:t> ΕΚΜ</a:t>
            </a:r>
          </a:p>
          <a:p>
            <a:r>
              <a:rPr lang="el-GR" dirty="0"/>
              <a:t>Ρόλος υποστηρικτών/</a:t>
            </a:r>
            <a:r>
              <a:rPr lang="el-GR" dirty="0" err="1"/>
              <a:t>ριών</a:t>
            </a:r>
            <a:r>
              <a:rPr lang="el-GR" dirty="0"/>
              <a:t> ΕΚΜ</a:t>
            </a:r>
          </a:p>
          <a:p>
            <a:r>
              <a:rPr lang="el-GR" dirty="0"/>
              <a:t>Ρόλος συμμετεχόντων εκπαιδευτικών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2430CC-CB3F-75B5-7CC3-182A73BC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02" y="365125"/>
            <a:ext cx="9732098" cy="1325563"/>
          </a:xfrm>
        </p:spPr>
        <p:txBody>
          <a:bodyPr/>
          <a:lstStyle/>
          <a:p>
            <a:r>
              <a:rPr lang="el-GR" dirty="0"/>
              <a:t>Ρόλοι</a:t>
            </a:r>
            <a:r>
              <a:rPr lang="en-US" dirty="0"/>
              <a:t> </a:t>
            </a:r>
            <a:r>
              <a:rPr lang="el-GR" dirty="0"/>
              <a:t>εντός ΕΚΜ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7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903946F-2F53-E7C7-F81D-FD8BD716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Λίγα λόγια για το πρόγραμμα</a:t>
            </a:r>
            <a:endParaRPr lang="en-US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989E8A-3885-AE14-B76A-E72CB8DAA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91445"/>
            <a:ext cx="6224933" cy="17982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8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Ρόλοι</a:t>
            </a:r>
            <a:r>
              <a:rPr lang="en-US" b="1" dirty="0"/>
              <a:t> </a:t>
            </a:r>
            <a:r>
              <a:rPr lang="el-GR" b="1" dirty="0"/>
              <a:t>εντός ΕΚΜ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441B3-816F-2863-52C2-84C02EA0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b="1" dirty="0"/>
              <a:t>ηγεσία</a:t>
            </a:r>
            <a:r>
              <a:rPr lang="el-GR" dirty="0"/>
              <a:t> και οι</a:t>
            </a:r>
            <a:r>
              <a:rPr lang="en-GB" dirty="0"/>
              <a:t> </a:t>
            </a:r>
            <a:r>
              <a:rPr lang="en-GB" b="1" dirty="0"/>
              <a:t>συντονιστικοί</a:t>
            </a:r>
            <a:r>
              <a:rPr lang="en-GB" dirty="0"/>
              <a:t> ρόλοι </a:t>
            </a:r>
            <a:r>
              <a:rPr lang="el-GR" dirty="0"/>
              <a:t>επηρεάζουν την  αποτελεσματικότητα των ΕΚΜ και την ανάπτυξη μίας κουλτούρας διερώτησης και αναστοχασμού.</a:t>
            </a:r>
          </a:p>
          <a:p>
            <a:r>
              <a:rPr lang="en-CY" dirty="0"/>
              <a:t>Ο ρόλος του διευθυντή και άλλων ηγετών εντός αυτών των κοινοτήτων είναι καθοριστικός στη δημιουργία ενός περιβάλλοντος όπου ενθαρρύνεται η </a:t>
            </a:r>
            <a:r>
              <a:rPr lang="en-CY" b="1" dirty="0"/>
              <a:t>αναστοχαστική πρακτική </a:t>
            </a:r>
            <a:r>
              <a:rPr lang="en-CY" dirty="0"/>
              <a:t>και η </a:t>
            </a:r>
            <a:r>
              <a:rPr lang="el-GR" b="1" dirty="0"/>
              <a:t>διερεύνηση</a:t>
            </a:r>
            <a:r>
              <a:rPr lang="en-CY" b="1" dirty="0"/>
              <a:t> των αποτελεσματικών διδακτικών στρατηγικών </a:t>
            </a:r>
            <a:r>
              <a:rPr lang="en-CY" dirty="0"/>
              <a:t>(Gray &amp; Summers, 2015).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4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2620EF-D0F4-300C-AB49-39E2F36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l-GR" b="1" dirty="0">
                <a:cs typeface="Arial"/>
              </a:rPr>
              <a:t>Ο ρόλος της σχολικής ηγεσίας στις ΕΚΜ</a:t>
            </a:r>
            <a:endParaRPr lang="en-US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C01CE3-E4E4-1857-6B7F-E34B29A5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l-GR" sz="2400" u="sng" dirty="0">
                <a:cs typeface="Arial"/>
              </a:rPr>
              <a:t>Ρόλος ηγετικών στελεχών σχολικών μονάδων</a:t>
            </a:r>
            <a:r>
              <a:rPr lang="el-GR" sz="2400" dirty="0">
                <a:cs typeface="Arial"/>
              </a:rPr>
              <a:t>: η </a:t>
            </a:r>
            <a:r>
              <a:rPr lang="el-GR" sz="2400" b="1" dirty="0">
                <a:cs typeface="Arial"/>
              </a:rPr>
              <a:t>δόμηση</a:t>
            </a:r>
            <a:r>
              <a:rPr lang="el-GR" sz="2400" dirty="0">
                <a:cs typeface="Arial"/>
              </a:rPr>
              <a:t> της </a:t>
            </a:r>
            <a:r>
              <a:rPr lang="el-GR" sz="2400" b="1" dirty="0">
                <a:cs typeface="Arial"/>
              </a:rPr>
              <a:t>σχολικής εργασίας </a:t>
            </a:r>
            <a:r>
              <a:rPr lang="el-GR" sz="2400" dirty="0">
                <a:cs typeface="Arial"/>
              </a:rPr>
              <a:t>και της </a:t>
            </a:r>
            <a:r>
              <a:rPr lang="el-GR" sz="2400" b="1" dirty="0">
                <a:cs typeface="Arial"/>
              </a:rPr>
              <a:t>συλλογικής συνεργασίας </a:t>
            </a:r>
            <a:r>
              <a:rPr lang="el-GR" sz="2400" dirty="0">
                <a:cs typeface="Arial"/>
              </a:rPr>
              <a:t>με στόχο την αξιόπιστη και σταθερή συμμετοχή στη σχολική ανάπτυξη.</a:t>
            </a:r>
          </a:p>
          <a:p>
            <a:r>
              <a:rPr lang="el-GR" sz="2400" dirty="0">
                <a:cs typeface="Arial"/>
              </a:rPr>
              <a:t>Δρουν ως </a:t>
            </a:r>
            <a:r>
              <a:rPr lang="el-GR" sz="2400" b="1" dirty="0">
                <a:cs typeface="Arial"/>
              </a:rPr>
              <a:t>συντελεστές αλλαγής</a:t>
            </a:r>
            <a:r>
              <a:rPr lang="el-GR" sz="2400" dirty="0">
                <a:cs typeface="Arial"/>
              </a:rPr>
              <a:t>, κυρίως λόγω της επιρροής που έχουν στην διαμόρφωση και ανάπτυξη της εκπαίδευσης στην σχολική κοινότητα.</a:t>
            </a:r>
          </a:p>
          <a:p>
            <a:r>
              <a:rPr lang="el-GR" sz="2400" b="1" dirty="0">
                <a:cs typeface="Arial"/>
              </a:rPr>
              <a:t>Ρόλοι των ηγετών/διευθυντών στις Ε.Κ.Μ.</a:t>
            </a:r>
            <a:r>
              <a:rPr lang="el-GR" sz="2400" dirty="0">
                <a:cs typeface="Arial"/>
              </a:rPr>
              <a:t>:</a:t>
            </a:r>
          </a:p>
          <a:p>
            <a:pPr lvl="1"/>
            <a:r>
              <a:rPr lang="el-GR" sz="1800" dirty="0">
                <a:cs typeface="Arial"/>
              </a:rPr>
              <a:t>Η εφαρμογή του ηγετικού ρόλου τους με κοινή προσέγγιση - </a:t>
            </a:r>
            <a:r>
              <a:rPr lang="el-GR" sz="1800" b="1" dirty="0">
                <a:cs typeface="Arial"/>
              </a:rPr>
              <a:t>ανάπτυξη κουλτούρας μάθησης</a:t>
            </a:r>
          </a:p>
          <a:p>
            <a:pPr lvl="1"/>
            <a:r>
              <a:rPr lang="el-GR" sz="1800" dirty="0">
                <a:cs typeface="Arial"/>
              </a:rPr>
              <a:t>Η προώθηση της </a:t>
            </a:r>
            <a:r>
              <a:rPr lang="el-GR" sz="1800" b="1" dirty="0">
                <a:cs typeface="Arial"/>
              </a:rPr>
              <a:t>συνεργασίας και της ανάπτυξης δεξιοτήτων </a:t>
            </a:r>
            <a:r>
              <a:rPr lang="el-GR" sz="1800" dirty="0">
                <a:cs typeface="Arial"/>
              </a:rPr>
              <a:t>στο διδακτικό προσωπικό</a:t>
            </a:r>
          </a:p>
          <a:p>
            <a:pPr lvl="1"/>
            <a:r>
              <a:rPr lang="el-GR" sz="1800" dirty="0">
                <a:cs typeface="Arial"/>
              </a:rPr>
              <a:t>Η δημιουργία ευνοϊκών </a:t>
            </a:r>
            <a:r>
              <a:rPr lang="el-GR" sz="1800" b="1" dirty="0">
                <a:cs typeface="Arial"/>
              </a:rPr>
              <a:t>εργασιακών συνθηκών</a:t>
            </a:r>
            <a:r>
              <a:rPr lang="el-GR" sz="1800" dirty="0">
                <a:cs typeface="Arial"/>
              </a:rPr>
              <a:t>, παρεμβάσεις σε επίπεδο </a:t>
            </a:r>
            <a:r>
              <a:rPr lang="el-GR" sz="1800" b="1" dirty="0">
                <a:cs typeface="Arial"/>
              </a:rPr>
              <a:t>κοινής ηγεσίας </a:t>
            </a:r>
            <a:r>
              <a:rPr lang="el-GR" sz="1800" dirty="0">
                <a:cs typeface="Arial"/>
              </a:rPr>
              <a:t>και η συνεχής παρακολούθηση των εργασιών της κοινότητας</a:t>
            </a:r>
          </a:p>
        </p:txBody>
      </p:sp>
    </p:spTree>
    <p:extLst>
      <p:ext uri="{BB962C8B-B14F-4D97-AF65-F5344CB8AC3E}">
        <p14:creationId xmlns:p14="http://schemas.microsoft.com/office/powerpoint/2010/main" val="25989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2620EF-D0F4-300C-AB49-39E2F36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l-GR" b="1" dirty="0"/>
              <a:t>Ο/Η Διευθυντής/</a:t>
            </a:r>
            <a:r>
              <a:rPr lang="el-GR" b="1" dirty="0" err="1"/>
              <a:t>τρια</a:t>
            </a:r>
            <a:r>
              <a:rPr lang="el-GR" b="1" dirty="0"/>
              <a:t> του σχολείου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C01CE3-E4E4-1857-6B7F-E34B29A5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l-GR" dirty="0"/>
              <a:t>Ο ρόλος της σχολικής ηγεσίας / διευθυντών περιλαμβάνει το ρόλο του διαμεσολαβητή / συντονιστή ως προς:</a:t>
            </a:r>
          </a:p>
          <a:p>
            <a:pPr lvl="1"/>
            <a:r>
              <a:rPr lang="el-GR" dirty="0"/>
              <a:t>Την ενημέρωση για θέματα σχολικής ανάπτυξης και επιτυχούς διδασκαλίας</a:t>
            </a:r>
          </a:p>
          <a:p>
            <a:pPr lvl="1"/>
            <a:r>
              <a:rPr lang="el-GR" dirty="0"/>
              <a:t>Την παροχή εργαλείων και υποστήριξης δράσεων/δραστηριοτήτων </a:t>
            </a:r>
          </a:p>
          <a:p>
            <a:pPr lvl="1"/>
            <a:r>
              <a:rPr lang="el-GR" dirty="0"/>
              <a:t>Την αντιμετώπιση πρακτικών προκλήσεων στα σχολεία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249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l-GR" b="1" dirty="0"/>
              <a:t>Συντονιστής Ομάδας από Μέλη ΕΚΜ 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441B3-816F-2863-52C2-84C02EA0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 fontScale="85000" lnSpcReduction="20000"/>
          </a:bodyPr>
          <a:lstStyle/>
          <a:p>
            <a:r>
              <a:rPr lang="el-GR" b="1" dirty="0"/>
              <a:t>Ο Συντονιστής ΕΚΜ: </a:t>
            </a:r>
          </a:p>
          <a:p>
            <a:pPr lvl="1"/>
            <a:r>
              <a:rPr lang="el-GR" dirty="0"/>
              <a:t>Δρα ως ένα είδος "μεσαίας διοίκησης"</a:t>
            </a:r>
          </a:p>
          <a:p>
            <a:pPr lvl="1"/>
            <a:r>
              <a:rPr lang="el-GR" dirty="0"/>
              <a:t>Προσομοιάζει τον ρόλο ενός "ηγέτη-εκπαιδευτικού" και εφαρμόζει ένα είδος κατανεμημένης εργασίας: π.χ. υποστηρικτές, δραστηριοποίηση μελών, δημιουργία θετικού κοινωνικού κλίματος, καθώς και η δημιουργία δομών για την κάθε ομάδα</a:t>
            </a:r>
          </a:p>
          <a:p>
            <a:pPr lvl="1"/>
            <a:r>
              <a:rPr lang="el-GR" dirty="0"/>
              <a:t>Αναλύει τις επιτυχίες και τις αδυναμίες στην εφαρμογή των ΕΚΜ.</a:t>
            </a:r>
          </a:p>
          <a:p>
            <a:pPr lvl="1"/>
            <a:r>
              <a:rPr lang="el-GR" dirty="0"/>
              <a:t>Συντονίζει την ανάπτυξη επαγγελματικών δεξιοτήτων και διασφαλίζει ότι όλοι οι συμμετέχοντες έχουν κάτι να προσφέρουν</a:t>
            </a:r>
          </a:p>
          <a:p>
            <a:pPr lvl="1"/>
            <a:r>
              <a:rPr lang="el-GR" dirty="0"/>
              <a:t>Διασαφηνίζει τους ρόλους, τις ευθύνες και τη συμμετοχή του κάθε μέλους</a:t>
            </a:r>
          </a:p>
          <a:p>
            <a:pPr lvl="1"/>
            <a:r>
              <a:rPr lang="el-GR" dirty="0"/>
              <a:t>Πρέπει να έχει την απαιτούμενη γνώση και δεξιότητες στο συγκεκριμένο αντικείμενο, τις οποίες να μοιράζεται μέσω συζήτησης.</a:t>
            </a:r>
          </a:p>
          <a:p>
            <a:pPr lvl="1"/>
            <a:r>
              <a:rPr lang="el-GR" dirty="0"/>
              <a:t>Μπορεί να αντιμετωπίσει δυσκολίες εάν έχει τον ρόλο εσωτερικού ηγέτη ενώ ταυτόχρονα συμμετέχει ως συνεργάτης.</a:t>
            </a:r>
          </a:p>
        </p:txBody>
      </p:sp>
    </p:spTree>
    <p:extLst>
      <p:ext uri="{BB962C8B-B14F-4D97-AF65-F5344CB8AC3E}">
        <p14:creationId xmlns:p14="http://schemas.microsoft.com/office/powerpoint/2010/main" val="216240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Συντονιστής/</a:t>
            </a:r>
            <a:r>
              <a:rPr lang="el-GR" b="1" dirty="0" err="1"/>
              <a:t>τρια</a:t>
            </a:r>
            <a:r>
              <a:rPr lang="el-GR" b="1" dirty="0"/>
              <a:t> ΕΚΜ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6FBA0-BBF6-5F2F-38AE-DAC945CE7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συμβάλλει στην μεταρρύθμιση μίας εκπαιδευτικής κοινότητας μέσω συναντήσεων, ανατροφοδότησης, συζητήσεων, ενθάρρυνσης της έρευνας και του προβληματισμού.</a:t>
            </a:r>
          </a:p>
          <a:p>
            <a:r>
              <a:rPr lang="el-GR" dirty="0"/>
              <a:t>συμβάλει στην οργάνωση των εκπαιδευτικών της κοινότητας  στη βάση ενός δημοκρατικού σχολείου, όπου οι αποφάσεις λαμβάνονται από τη σχολική κοινότητα και όχι από τον διευθυντή ή τον σχολικό σύμβουλο.</a:t>
            </a:r>
          </a:p>
          <a:p>
            <a:r>
              <a:rPr lang="el-GR" dirty="0"/>
              <a:t>είναι δίπλα στα μέλη της κοινότητας και συμβάλλει στην προσήλωση στον στόχο της κοινότητας.</a:t>
            </a:r>
          </a:p>
          <a:p>
            <a:r>
              <a:rPr lang="el-GR" dirty="0"/>
              <a:t>χωρίς να επιβάλλεται στην κοινότητα, συμβάλλει στη διατήρηση του διαλόγου ως καθημερινή πρακτική μέσω της έρευνας και του προβληματισμού.</a:t>
            </a:r>
          </a:p>
          <a:p>
            <a:r>
              <a:rPr lang="el-GR" dirty="0"/>
              <a:t>στοχεύει στην αύξηση της αυτογνωσίας των εκπαιδευτικών μέσω της έρευνας και του αναστοχασμού.</a:t>
            </a:r>
          </a:p>
          <a:p>
            <a:r>
              <a:rPr lang="el-GR" dirty="0"/>
              <a:t>βοηθά τους εκπαιδευτικούς να υιοθετήσουν αποτελεσματικές στρατηγικές κατάρτισης, με βάση την καθημερινή εργασία στη σχολική τους μονάδα.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76230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DC1C-9868-2BA6-AB09-7903C7F9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Δεξιότητες συντονιστών/τριών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0EE81-3EC7-14E3-91F3-4BBC00F05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επικοινωνιακές δεξιότητες που οδηγούν σε διάλογο και αλληλοκατανόηση</a:t>
            </a:r>
          </a:p>
          <a:p>
            <a:r>
              <a:rPr lang="el-GR" dirty="0"/>
              <a:t>δόμηση μεθόδων που εξυπηρετούν αποτελεσματική συνεργασία</a:t>
            </a:r>
          </a:p>
          <a:p>
            <a:r>
              <a:rPr lang="el-GR" dirty="0"/>
              <a:t>διευθέτηση του περιβάλλοντος ώστε μια ομάδα να συμμετάσχει σε μια διεξοδική συζήτηση</a:t>
            </a:r>
          </a:p>
          <a:p>
            <a:r>
              <a:rPr lang="el-GR" dirty="0"/>
              <a:t>δεξιότητες διερεύνησης και γνώσεις πώς να οδηγήσει τους συμμετέχοντες στον προβληματισμό</a:t>
            </a:r>
          </a:p>
          <a:p>
            <a:r>
              <a:rPr lang="el-GR" dirty="0"/>
              <a:t>αποτελεσματική αξιολόγηση, τεκμηρίωση και παρακολούθηση</a:t>
            </a:r>
          </a:p>
          <a:p>
            <a:r>
              <a:rPr lang="el-GR" dirty="0"/>
              <a:t>υποστηρικτική στάση που αφήνει αυτονομία στους συμμετέχοντες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Ρόλος συμμετεχόντων</a:t>
            </a:r>
            <a:r>
              <a:rPr lang="en-US" b="1" dirty="0"/>
              <a:t> </a:t>
            </a:r>
            <a:r>
              <a:rPr lang="el-GR" b="1" dirty="0"/>
              <a:t>εκπαιδευτικ</a:t>
            </a:r>
            <a:r>
              <a:rPr lang="en-US" b="1" dirty="0" err="1"/>
              <a:t>ώ</a:t>
            </a:r>
            <a:r>
              <a:rPr lang="el-GR" b="1" dirty="0"/>
              <a:t>ν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441B3-816F-2863-52C2-84C02EA0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Συνεργάζονται μεταξύ τους σε διάφορες διαδικασίες: </a:t>
            </a:r>
          </a:p>
          <a:p>
            <a:pPr lvl="1"/>
            <a:r>
              <a:rPr lang="el-GR" dirty="0"/>
              <a:t>να αποφασίζουν για την εστίαση της ΕΚΜ</a:t>
            </a:r>
          </a:p>
          <a:p>
            <a:pPr lvl="1"/>
            <a:r>
              <a:rPr lang="el-GR" dirty="0"/>
              <a:t>να αποφασίζουν για τα ερευνητικά ή σχεδιαστικά εργαλεία που θα χρησιμοποιήσουν</a:t>
            </a:r>
          </a:p>
          <a:p>
            <a:pPr lvl="1"/>
            <a:r>
              <a:rPr lang="el-GR" dirty="0"/>
              <a:t>να αποφασίζουν για τις πρακτικές τους και επίσης να παρουσιάζουν τις πρακτικές τους σε άλλους συναδέλφους</a:t>
            </a:r>
            <a:endParaRPr lang="en-CY" dirty="0"/>
          </a:p>
          <a:p>
            <a:pPr lvl="1"/>
            <a:r>
              <a:rPr lang="el-GR" dirty="0"/>
              <a:t>να συνεργάζονται στο σχεδιασμό της διδασκαλίας ή να συμμετέχουν σε συνδιδασκαλίες</a:t>
            </a:r>
            <a:endParaRPr lang="en-CY" dirty="0"/>
          </a:p>
          <a:p>
            <a:pPr lvl="1"/>
            <a:r>
              <a:rPr lang="el-GR" dirty="0"/>
              <a:t>Να συμμετέχουν σε </a:t>
            </a:r>
            <a:r>
              <a:rPr lang="el-GR" dirty="0" err="1"/>
              <a:t>ετερο</a:t>
            </a:r>
            <a:r>
              <a:rPr lang="el-GR" dirty="0"/>
              <a:t>/</a:t>
            </a:r>
            <a:r>
              <a:rPr lang="el-GR" dirty="0" err="1"/>
              <a:t>αλληλο-παρατήρησεις</a:t>
            </a:r>
            <a:endParaRPr lang="el-GR" dirty="0"/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5198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Ρόλος συμμετεχόντων</a:t>
            </a:r>
            <a:r>
              <a:rPr lang="en-US" b="1" dirty="0"/>
              <a:t> </a:t>
            </a:r>
            <a:r>
              <a:rPr lang="el-GR" b="1" dirty="0"/>
              <a:t>εκπαιδευτικ</a:t>
            </a:r>
            <a:r>
              <a:rPr lang="en-US" b="1" dirty="0" err="1"/>
              <a:t>ώ</a:t>
            </a:r>
            <a:r>
              <a:rPr lang="el-GR" b="1" dirty="0"/>
              <a:t>ν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441B3-816F-2863-52C2-84C02EA0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Συμμετέχουν σε συνεδριάσεις και να αναλαμβάνουν δράσεις λήψης αποφάσεων, προγραμματισμού και αξιολόγησης των εργασιών τους με βάση το διάλογο και τη διαπραγμάτευση.</a:t>
            </a:r>
          </a:p>
          <a:p>
            <a:r>
              <a:rPr lang="el-GR" dirty="0"/>
              <a:t>Συμμετέχουν σε κάποιο είδος έρευνας.</a:t>
            </a:r>
            <a:endParaRPr lang="en-CY" dirty="0"/>
          </a:p>
          <a:p>
            <a:r>
              <a:rPr lang="el-GR" dirty="0"/>
              <a:t>Υποστηρίζουν ο ένας τον άλλον με σχόλια, υποδείξεις, προτάσεις.</a:t>
            </a:r>
            <a:endParaRPr lang="en-CY" dirty="0"/>
          </a:p>
          <a:p>
            <a:r>
              <a:rPr lang="el-GR" dirty="0"/>
              <a:t>Συμμετέχουν στην </a:t>
            </a:r>
            <a:r>
              <a:rPr lang="el-GR" dirty="0" err="1"/>
              <a:t>ενδοσχολική</a:t>
            </a:r>
            <a:r>
              <a:rPr lang="el-GR" dirty="0"/>
              <a:t> εκπαίδευση των εκπαιδευτικών, την οποία διαμόρφωσαν σύμφωνα με τις ανάγκες και το περιβάλλον τους.</a:t>
            </a:r>
          </a:p>
          <a:p>
            <a:r>
              <a:rPr lang="el-GR" dirty="0"/>
              <a:t>Αναστοχάζονται σχετικά με την πρακτική τους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6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CA04-4816-760F-172A-82FDF196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Εξωτερικοί/</a:t>
            </a:r>
            <a:r>
              <a:rPr lang="el-GR" dirty="0" err="1"/>
              <a:t>ες</a:t>
            </a:r>
            <a:r>
              <a:rPr lang="el-GR" dirty="0"/>
              <a:t> υποστηρικτές/</a:t>
            </a:r>
            <a:r>
              <a:rPr lang="el-GR" dirty="0" err="1"/>
              <a:t>τριες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53ED-8A50-9C14-FAE2-E8D80BA61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Ένα άτομο που εντάσσεται στην ομάδα ως εξωτερικός και δεν έχει προσωπικό ενδιαφέρον για τα θέματα που συζητούνται. </a:t>
            </a:r>
          </a:p>
          <a:p>
            <a:pPr lvl="1"/>
            <a:r>
              <a:rPr lang="el-GR" dirty="0"/>
              <a:t>Έχει καλή εμπειρία σχετικά με ΕΚΜ και τον τρόπο συντονισμού τους</a:t>
            </a:r>
            <a:r>
              <a:rPr lang="en-US" dirty="0"/>
              <a:t>. </a:t>
            </a:r>
            <a:endParaRPr lang="el-GR" dirty="0"/>
          </a:p>
          <a:p>
            <a:pPr lvl="1"/>
            <a:r>
              <a:rPr lang="el-GR" dirty="0"/>
              <a:t>Μπορεί να είναι ειδικός στο θέμα</a:t>
            </a:r>
          </a:p>
          <a:p>
            <a:pPr lvl="1"/>
            <a:r>
              <a:rPr lang="el-GR" dirty="0"/>
              <a:t>Το εξωτερικό άτομο καθοδηγεί την ομάδα σε κάθε συνάντηση ή λιγότερο συχνά. </a:t>
            </a:r>
            <a:endParaRPr lang="en-US" dirty="0"/>
          </a:p>
          <a:p>
            <a:r>
              <a:rPr lang="el-GR" dirty="0"/>
              <a:t>Ένα άτομο που συντονίζει το δίκτυο μερικών υποστηρικτών ΕΚΜ</a:t>
            </a:r>
            <a:r>
              <a:rPr lang="en-US" dirty="0"/>
              <a:t> </a:t>
            </a:r>
            <a:r>
              <a:rPr lang="el-GR" dirty="0"/>
              <a:t>και εξυπηρετεί τις ΕΚΜ έμμεσα, συμβουλεύοντας ή εκπαιδεύοντας τους συντονιστές. </a:t>
            </a:r>
          </a:p>
          <a:p>
            <a:pPr lvl="1"/>
            <a:r>
              <a:rPr lang="el-GR" dirty="0"/>
              <a:t>Μπορεί να είναι ένας εκπαιδευτικός με εμπειρία σε ΕΚΜ ή επικεφαλής που διευκολύνει τους ηγέτες των ομάδων.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0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FEC41F-3A06-8DE9-E5FF-FD2ED5E6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ρόλος του </a:t>
            </a:r>
            <a:r>
              <a:rPr lang="el-GR" dirty="0" err="1"/>
              <a:t>αναστοχασμού</a:t>
            </a:r>
            <a:r>
              <a:rPr lang="el-GR" dirty="0"/>
              <a:t> σε μία Επαγγελματική Κοινότητα Μάθησης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AF00B-3293-87CE-4485-B333CA6CC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1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843850-0AB9-5178-EEFA-ADF3AFFF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Leading and Facilitating Professional Learning Communities in Schools towards an Inquiry-based &amp; Reflective Practice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A6B8-7E27-1503-E1D3-B866861E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5872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l-GR" dirty="0" err="1"/>
              <a:t>Χρηματοδοτημ</a:t>
            </a:r>
            <a:r>
              <a:rPr lang="en-US" dirty="0" err="1"/>
              <a:t>έ</a:t>
            </a:r>
            <a:r>
              <a:rPr lang="el-GR" dirty="0" err="1"/>
              <a:t>νο</a:t>
            </a:r>
            <a:r>
              <a:rPr lang="el-GR" dirty="0"/>
              <a:t> </a:t>
            </a:r>
            <a:r>
              <a:rPr lang="en-US" dirty="0"/>
              <a:t>ERASMUS+ </a:t>
            </a:r>
            <a:r>
              <a:rPr lang="en-US" dirty="0" err="1"/>
              <a:t>έ</a:t>
            </a:r>
            <a:r>
              <a:rPr lang="el-GR" dirty="0" err="1"/>
              <a:t>ργο</a:t>
            </a:r>
            <a:r>
              <a:rPr lang="en-US" dirty="0"/>
              <a:t> (KA220-BW-23-36-153179)</a:t>
            </a:r>
            <a:endParaRPr lang="el-GR" dirty="0"/>
          </a:p>
          <a:p>
            <a:r>
              <a:rPr lang="el-GR" dirty="0"/>
              <a:t>3 έτη, Σεπτέμβριος 2023 – Αύγουστος 2026</a:t>
            </a:r>
          </a:p>
          <a:p>
            <a:r>
              <a:rPr lang="el-GR" dirty="0"/>
              <a:t>Στοχεύει στην ενίσχυση της σχολικής ανάπτυξης, της διδασκαλίας και της μάθησης εστιάζοντας στην επαγγελματική μάθηση και ανάπτυξη εκπαιδευτικών.</a:t>
            </a:r>
          </a:p>
          <a:p>
            <a:r>
              <a:rPr lang="el-GR" dirty="0"/>
              <a:t>Αξιοποιεί τις Επαγγελματικές Κοινότητες Μάθησης (ΕΚΜ</a:t>
            </a:r>
            <a:r>
              <a:rPr lang="en-US" dirty="0"/>
              <a:t>) </a:t>
            </a:r>
            <a:r>
              <a:rPr lang="el-GR" dirty="0"/>
              <a:t>για τη βελτίωση της </a:t>
            </a:r>
            <a:r>
              <a:rPr lang="el-GR" b="1" dirty="0"/>
              <a:t>διερεύνησης</a:t>
            </a:r>
            <a:r>
              <a:rPr lang="el-GR" dirty="0"/>
              <a:t>, του </a:t>
            </a:r>
            <a:r>
              <a:rPr lang="el-GR" b="1" dirty="0" err="1"/>
              <a:t>αναστοχασμού</a:t>
            </a:r>
            <a:r>
              <a:rPr lang="el-GR" dirty="0"/>
              <a:t> και των καινοτόμων πρακτικών διαφορετικών ομάδων εκπαιδευτικών. </a:t>
            </a:r>
          </a:p>
          <a:p>
            <a:r>
              <a:rPr lang="el-GR" dirty="0"/>
              <a:t>Οι βασικές δραστηριότητες του έργου περιλαμβάνουν </a:t>
            </a:r>
          </a:p>
          <a:p>
            <a:pPr lvl="1"/>
            <a:r>
              <a:rPr lang="el-GR" dirty="0"/>
              <a:t>την επιστημονική επέκταση της έννοιας των ΕΚΜ με </a:t>
            </a:r>
            <a:r>
              <a:rPr lang="el-GR" b="1" dirty="0"/>
              <a:t>εξειδικευμένη ηγεσία </a:t>
            </a:r>
            <a:r>
              <a:rPr lang="el-GR" dirty="0"/>
              <a:t>και </a:t>
            </a:r>
            <a:r>
              <a:rPr lang="el-GR" b="1" dirty="0"/>
              <a:t>στήριξη (</a:t>
            </a:r>
            <a:r>
              <a:rPr lang="en-US" b="1" dirty="0"/>
              <a:t>facilitation)</a:t>
            </a:r>
            <a:endParaRPr lang="en-US" dirty="0"/>
          </a:p>
          <a:p>
            <a:pPr lvl="1"/>
            <a:r>
              <a:rPr lang="el-GR" dirty="0"/>
              <a:t>την υλοποίηση </a:t>
            </a:r>
            <a:r>
              <a:rPr lang="el-GR" dirty="0" err="1"/>
              <a:t>στοχευμένων</a:t>
            </a:r>
            <a:r>
              <a:rPr lang="el-GR" dirty="0"/>
              <a:t> δραστηριοτήτων στήριξης ΕΚΜ</a:t>
            </a:r>
          </a:p>
          <a:p>
            <a:pPr lvl="1"/>
            <a:r>
              <a:rPr lang="el-GR" dirty="0"/>
              <a:t>την δημιουργία αυτοδύναμης διαδικτυακής εκπαίδευσης για ηγέτες και υποστηρικτές/</a:t>
            </a:r>
            <a:r>
              <a:rPr lang="el-GR" dirty="0" err="1"/>
              <a:t>τριες</a:t>
            </a:r>
            <a:r>
              <a:rPr lang="el-GR" dirty="0"/>
              <a:t> ΕΚΜ</a:t>
            </a:r>
          </a:p>
          <a:p>
            <a:r>
              <a:rPr lang="el-GR" dirty="0"/>
              <a:t>Χώρες που συμμετέχουν: Γερμανία, Αυστρία, Νορβηγία, Ισπανία, Ελλάδα και Κύπρος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9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l-GR" dirty="0"/>
              <a:t>Αναστοχασμός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441B3-816F-2863-52C2-84C02EA0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 fontScale="85000" lnSpcReduction="10000"/>
          </a:bodyPr>
          <a:lstStyle/>
          <a:p>
            <a:r>
              <a:rPr lang="el-GR" dirty="0"/>
              <a:t>Η βιβλιογραφία για ΕΚΜ δεν παρέχει ξεκάθαρη διαφοροποίηση μεταξύ </a:t>
            </a:r>
            <a:r>
              <a:rPr lang="el-GR" dirty="0" err="1"/>
              <a:t>αναστοχασμού</a:t>
            </a:r>
            <a:r>
              <a:rPr lang="el-GR" dirty="0"/>
              <a:t> (</a:t>
            </a:r>
            <a:r>
              <a:rPr lang="en-US" dirty="0"/>
              <a:t>reflection)</a:t>
            </a:r>
            <a:r>
              <a:rPr lang="el-GR" dirty="0"/>
              <a:t> και διερεύνησης (</a:t>
            </a:r>
            <a:r>
              <a:rPr lang="en-US" dirty="0"/>
              <a:t>inquiry)</a:t>
            </a:r>
            <a:r>
              <a:rPr lang="el-GR" dirty="0"/>
              <a:t>.</a:t>
            </a:r>
          </a:p>
          <a:p>
            <a:r>
              <a:rPr lang="el-GR" dirty="0"/>
              <a:t>Το περιεχόμενο, η κατεύθυνση και οι μέθοδοι υποστήριξης κατά την διάρκεια των συναντήσεων αναστοχασμού μεταξύ των μελών ΕΚΜ δεν είναι ξεκάθαρα διατυπωμένα.</a:t>
            </a:r>
          </a:p>
          <a:p>
            <a:r>
              <a:rPr lang="el-GR" dirty="0"/>
              <a:t>Ο </a:t>
            </a:r>
            <a:r>
              <a:rPr lang="el-GR" dirty="0" err="1"/>
              <a:t>αναστοχαστικός</a:t>
            </a:r>
            <a:r>
              <a:rPr lang="el-GR" dirty="0"/>
              <a:t> διάλογος συνεισφέρει στην συνεχή ανάπτυξη και βελτίωση της εκπαιδευτικής μεθόδου, καθώς και της </a:t>
            </a:r>
            <a:r>
              <a:rPr lang="el-GR" dirty="0" err="1"/>
              <a:t>συνεργατικότητας</a:t>
            </a:r>
            <a:r>
              <a:rPr lang="el-GR" dirty="0"/>
              <a:t> μέσα στις ΕΚΜ.</a:t>
            </a:r>
          </a:p>
          <a:p>
            <a:r>
              <a:rPr lang="el-GR" dirty="0"/>
              <a:t>Ο </a:t>
            </a:r>
            <a:r>
              <a:rPr lang="el-GR" dirty="0" err="1"/>
              <a:t>αναστοχασμός</a:t>
            </a:r>
            <a:r>
              <a:rPr lang="el-GR" dirty="0"/>
              <a:t> συνδέεται με την ανάπτυξη εμπιστοσύνης και ειλικρίνειας.</a:t>
            </a:r>
          </a:p>
          <a:p>
            <a:r>
              <a:rPr lang="el-GR" dirty="0"/>
              <a:t>Οι ΕΚΜ πρέπει να </a:t>
            </a:r>
            <a:r>
              <a:rPr lang="el-GR" dirty="0" err="1"/>
              <a:t>αναστοχάζονται</a:t>
            </a:r>
            <a:r>
              <a:rPr lang="el-GR" dirty="0"/>
              <a:t> τόσο σε επίπεδο εκπαιδευτικών μεθόδων όσο και σε επίπεδο επικοινωνίας μεταξύ των μελών, ως μία μορφή "</a:t>
            </a:r>
            <a:r>
              <a:rPr lang="el-GR" dirty="0" err="1"/>
              <a:t>μετα-αναστοχασμού</a:t>
            </a:r>
            <a:r>
              <a:rPr lang="el-GR" dirty="0"/>
              <a:t>".</a:t>
            </a:r>
          </a:p>
        </p:txBody>
      </p:sp>
      <p:pic>
        <p:nvPicPr>
          <p:cNvPr id="6" name="Content Placeholder 7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F9D6279C-44DB-CECA-7CCE-B7045A261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978" y="246536"/>
            <a:ext cx="1512425" cy="4135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393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6D20-612D-A5AB-8219-647E4C68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Αναστοχασμός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0B2BB-8454-DFB4-F9A4-9EE887CA9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ιδέα του </a:t>
            </a:r>
            <a:r>
              <a:rPr lang="el-GR" dirty="0" err="1"/>
              <a:t>αναστοχασμού</a:t>
            </a:r>
            <a:r>
              <a:rPr lang="el-GR" dirty="0"/>
              <a:t> στις ΕΚΜ στηρίζεται στην ιδέα ότι η γνώση εντοπίζεται στις καθημερινές εμπειρίες των εκπαιδευτικών και οι δραστηριότητες των ΕΚΜ</a:t>
            </a:r>
            <a:r>
              <a:rPr lang="en-US" dirty="0"/>
              <a:t> </a:t>
            </a:r>
            <a:r>
              <a:rPr lang="el-GR" dirty="0"/>
              <a:t>εξυπηρετούν στο ότι οι εκπαιδευτικοί μαθαίνουν να κατανοούν καλύτερα τις εμπειρίες τους μέσω κοινού κριτικού προβληματισμού για την πρακτική τους (</a:t>
            </a:r>
            <a:r>
              <a:rPr lang="en-US" dirty="0" err="1"/>
              <a:t>Vescio</a:t>
            </a:r>
            <a:r>
              <a:rPr lang="en-US" dirty="0"/>
              <a:t>, Ross, &amp; Adams, 2008). </a:t>
            </a:r>
            <a:endParaRPr lang="el-GR" dirty="0"/>
          </a:p>
          <a:p>
            <a:r>
              <a:rPr lang="el-GR" dirty="0"/>
              <a:t>Οι εκπαιδευτικοί που στοχάζονται για την πρακτική τους, εξετάζουν τη </a:t>
            </a:r>
            <a:r>
              <a:rPr lang="el-GR" b="1" dirty="0"/>
              <a:t>σχέση μεταξύ διδασκαλίας και μάθησης </a:t>
            </a:r>
            <a:r>
              <a:rPr lang="el-GR" dirty="0"/>
              <a:t>των μαθητών τους και κάνουν αλλαγές για βελτίωση (</a:t>
            </a:r>
            <a:r>
              <a:rPr lang="en-US" dirty="0"/>
              <a:t>McLaughlin &amp; Talbert, 2006).</a:t>
            </a:r>
          </a:p>
        </p:txBody>
      </p:sp>
    </p:spTree>
    <p:extLst>
      <p:ext uri="{BB962C8B-B14F-4D97-AF65-F5344CB8AC3E}">
        <p14:creationId xmlns:p14="http://schemas.microsoft.com/office/powerpoint/2010/main" val="107109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34415-A949-479C-C8A0-FBF5979F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 </a:t>
            </a:r>
            <a:r>
              <a:rPr lang="el-GR" b="1" dirty="0" err="1"/>
              <a:t>αναστοχασμός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347D-159A-C38B-03CF-6D625B4F1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Πηγάζει από παρατηρήσεις, δεδομένα και ανατροφοδότηση</a:t>
            </a:r>
          </a:p>
          <a:p>
            <a:r>
              <a:rPr lang="el-GR" dirty="0"/>
              <a:t>Αποτελεί μέρος της επαγγελματικής ευθύνης των συμμετεχόντων</a:t>
            </a:r>
          </a:p>
          <a:p>
            <a:r>
              <a:rPr lang="el-GR" dirty="0"/>
              <a:t>Χρειάζεται εμπιστοσύνη και ειλικρίνεια</a:t>
            </a:r>
          </a:p>
          <a:p>
            <a:r>
              <a:rPr lang="el-GR" dirty="0"/>
              <a:t>Χρειάζεται σύνδεση με επιστημονική γνώση και γνώση του εκπαιδευτικού συστήματος</a:t>
            </a:r>
          </a:p>
          <a:p>
            <a:r>
              <a:rPr lang="el-GR" dirty="0"/>
              <a:t>Πραγματώνεται μέσα από τη διδασκαλία και της συζητήσεις εντός της ΕΚΜ</a:t>
            </a:r>
          </a:p>
          <a:p>
            <a:r>
              <a:rPr lang="el-GR" dirty="0"/>
              <a:t>Έχει διαφορετικά είδη με διαφορετικούς ρόλους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9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672E-7DF0-DFCE-7198-30E080B7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Πλαίσιο επιπέδων </a:t>
            </a:r>
            <a:r>
              <a:rPr lang="el-GR" dirty="0" err="1"/>
              <a:t>αναστοχασμού</a:t>
            </a:r>
            <a:r>
              <a:rPr lang="el-GR" dirty="0"/>
              <a:t> </a:t>
            </a:r>
            <a:r>
              <a:rPr lang="en-GB" dirty="0"/>
              <a:t>(</a:t>
            </a:r>
            <a:r>
              <a:rPr lang="en-GB" dirty="0" err="1"/>
              <a:t>Larrivee</a:t>
            </a:r>
            <a:r>
              <a:rPr lang="en-GB" dirty="0"/>
              <a:t>, 2008) </a:t>
            </a:r>
            <a:endParaRPr lang="en-US" dirty="0"/>
          </a:p>
        </p:txBody>
      </p:sp>
      <p:pic>
        <p:nvPicPr>
          <p:cNvPr id="1025" name="Bilde 12" descr="Et bilde som inneholder tekst, skjermbilde, Font, design&#10;&#10;Automatisk generert beskrivelse">
            <a:extLst>
              <a:ext uri="{FF2B5EF4-FFF2-40B4-BE49-F238E27FC236}">
                <a16:creationId xmlns:a16="http://schemas.microsoft.com/office/drawing/2014/main" id="{96C6E213-28BC-91C1-07B8-ACBDED9E3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46" y="1635615"/>
            <a:ext cx="9677400" cy="52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16E8-1847-B1D4-DE40-8550F8227EE8}"/>
              </a:ext>
            </a:extLst>
          </p:cNvPr>
          <p:cNvSpPr/>
          <p:nvPr/>
        </p:nvSpPr>
        <p:spPr>
          <a:xfrm>
            <a:off x="10498015" y="6506308"/>
            <a:ext cx="439616" cy="615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FEC41F-3A06-8DE9-E5FF-FD2ED5E6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15637"/>
            <a:ext cx="6602620" cy="3582304"/>
          </a:xfrm>
        </p:spPr>
        <p:txBody>
          <a:bodyPr>
            <a:normAutofit fontScale="90000"/>
          </a:bodyPr>
          <a:lstStyle/>
          <a:p>
            <a:r>
              <a:rPr lang="el-GR" dirty="0"/>
              <a:t>Ο ρόλος της διερεύνησης σε μία Επαγγελματική Κοινότητα Μάθησης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B8A21B-7468-FAE4-B5F5-1C7F4738D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5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 fontScale="90000"/>
          </a:bodyPr>
          <a:lstStyle/>
          <a:p>
            <a:r>
              <a:rPr lang="el-GR" b="1" dirty="0"/>
              <a:t>Η Διερεύνηση ως εργαλείο εργασίας στις ΕΚΜ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441B3-816F-2863-52C2-84C02EA0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 fontScale="85000" lnSpcReduction="10000"/>
          </a:bodyPr>
          <a:lstStyle/>
          <a:p>
            <a:r>
              <a:rPr lang="el-GR" dirty="0"/>
              <a:t>Η συλλογική διερεύνηση αποτελεί ένα είδος συμμετοχικής και συλλογικής έρευνας, η οποία εστιάζεται στις επαγγελματικές πρακτικές των εκπαιδευτικών, με σκοπό την κατανόηση και τη βελτίωση των εκπαιδευτικών πρακτικών.</a:t>
            </a:r>
          </a:p>
          <a:p>
            <a:r>
              <a:rPr lang="el-GR" b="1" dirty="0"/>
              <a:t>Η διερεύνηση ως το εργαλείο για </a:t>
            </a:r>
            <a:r>
              <a:rPr lang="en-US" b="1" dirty="0"/>
              <a:t>evidence-based reflection &amp; decision making </a:t>
            </a:r>
            <a:endParaRPr lang="el-GR" b="1" dirty="0"/>
          </a:p>
          <a:p>
            <a:r>
              <a:rPr lang="el-GR" dirty="0"/>
              <a:t>Προϋποθέσεις για διερεύνηση:</a:t>
            </a:r>
          </a:p>
          <a:p>
            <a:pPr lvl="1"/>
            <a:r>
              <a:rPr lang="el-GR" dirty="0"/>
              <a:t>Εμπιστοσύνη και σεβασμός μεταξύ των μελών ΕΚΜ</a:t>
            </a:r>
          </a:p>
          <a:p>
            <a:pPr lvl="1"/>
            <a:r>
              <a:rPr lang="el-GR" dirty="0" err="1"/>
              <a:t>Αλληλο</a:t>
            </a:r>
            <a:r>
              <a:rPr lang="el-GR" dirty="0"/>
              <a:t>-ενθάρρυνση για βαθύτερη κατανόηση</a:t>
            </a:r>
          </a:p>
          <a:p>
            <a:pPr lvl="1"/>
            <a:r>
              <a:rPr lang="el-GR" dirty="0"/>
              <a:t>Αυτονομία και ισότητα</a:t>
            </a:r>
          </a:p>
          <a:p>
            <a:pPr lvl="1"/>
            <a:r>
              <a:rPr lang="el-GR" dirty="0"/>
              <a:t>Δημοκρατικές διαδικασίες λήψης αποφάσεων</a:t>
            </a:r>
          </a:p>
          <a:p>
            <a:pPr lvl="1"/>
            <a:r>
              <a:rPr lang="el-GR" dirty="0"/>
              <a:t>Αναγνώριση προβλημάτων προς βελτίωση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231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l-GR" b="1" dirty="0"/>
              <a:t>Διερεύνηση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441B3-816F-2863-52C2-84C02EA0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 fontScale="77500" lnSpcReduction="20000"/>
          </a:bodyPr>
          <a:lstStyle/>
          <a:p>
            <a:r>
              <a:rPr lang="el-GR" dirty="0"/>
              <a:t>Η διερεύνηση σχετίζεται με την ανάπτυξη δεξιοτήτων στους εκπαιδευτικούς</a:t>
            </a:r>
          </a:p>
          <a:p>
            <a:r>
              <a:rPr lang="el-GR" dirty="0"/>
              <a:t>Εύρος στόχων διερεύνησης: Κατανόηση της κατάστασης και του περιβάλλοντος, οργάνωση αναδιαμόρφωσης εκπαιδευτικών ή ηγετικών μεθόδων και πρακτικών.</a:t>
            </a:r>
          </a:p>
          <a:p>
            <a:r>
              <a:rPr lang="el-GR" dirty="0"/>
              <a:t>Η διερεύνηση μέσω κοινής απόκτησης γνώσης πριν την λήψη αποφάσεων θεωρείται πολύ σημαντική</a:t>
            </a:r>
          </a:p>
          <a:p>
            <a:r>
              <a:rPr lang="el-GR" dirty="0"/>
              <a:t>Αποτελεί μία διαδικασία συνεχούς διαπραγμάτευσης της κατανόησης μεταξύ εκπαιδευτικών</a:t>
            </a:r>
          </a:p>
          <a:p>
            <a:r>
              <a:rPr lang="el-GR" dirty="0"/>
              <a:t>Συμπεριλαμβάνει την κριτική αξιολόγηση απόψεων, τη </a:t>
            </a:r>
            <a:r>
              <a:rPr lang="el-GR" dirty="0" err="1"/>
              <a:t>συνδημιουργία</a:t>
            </a:r>
            <a:r>
              <a:rPr lang="el-GR" dirty="0"/>
              <a:t> κατανόησης, καθώς και τον εποικοδομητικό διάλογο</a:t>
            </a:r>
          </a:p>
          <a:p>
            <a:r>
              <a:rPr lang="el-GR" dirty="0"/>
              <a:t>Σχετίζεται με τις ατομικές ανάγκες των εκπαιδευτικών που συμμετέχουν στις ΕΚΜ</a:t>
            </a:r>
          </a:p>
          <a:p>
            <a:r>
              <a:rPr lang="el-GR" dirty="0"/>
              <a:t>Κατά το στάδιο του σχεδιασμού μπορεί να διαμορφωθεί ένα "πλάνο δράσης", το οποίο μπορεί να χρησιμοποιηθεί σαν αναπτυξιακό εργαλείο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107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l-GR" b="1" dirty="0" err="1"/>
              <a:t>Πτυχ</a:t>
            </a:r>
            <a:r>
              <a:rPr lang="en-US" b="1" dirty="0" err="1"/>
              <a:t>έ</a:t>
            </a:r>
            <a:r>
              <a:rPr lang="el-GR" b="1" dirty="0"/>
              <a:t>ς της Διερεύνησης σε μία ΕΚΜ</a:t>
            </a:r>
            <a:endParaRPr lang="en-US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A9AF8D-DFD1-BB02-9B96-1A40C3630B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878523"/>
              </p:ext>
            </p:extLst>
          </p:nvPr>
        </p:nvGraphicFramePr>
        <p:xfrm>
          <a:off x="838200" y="1496291"/>
          <a:ext cx="10515600" cy="468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91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FFD4-3D7E-3B96-1D91-9B25C3A7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02" y="365125"/>
            <a:ext cx="9732098" cy="1325563"/>
          </a:xfrm>
        </p:spPr>
        <p:txBody>
          <a:bodyPr/>
          <a:lstStyle/>
          <a:p>
            <a:r>
              <a:rPr lang="el-GR" dirty="0"/>
              <a:t>Είδη διερεύνησης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8B546-08EE-EAC8-13DB-28BBA0AE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l-GR" dirty="0"/>
              <a:t>Διερεύνηση αρχικών αναγκών και προτεραιοτήτων μελών της ΕΚΜ</a:t>
            </a:r>
          </a:p>
          <a:p>
            <a:r>
              <a:rPr lang="el-GR" dirty="0"/>
              <a:t>Διερεύνηση της κατανόησης των μελών της ΕΚΜ, των πρακτικών τους και της κατανόησης τους για το θέμα υπό μελέτη</a:t>
            </a:r>
          </a:p>
          <a:p>
            <a:r>
              <a:rPr lang="el-GR" dirty="0"/>
              <a:t>Διερεύνηση του εκπαιδευτικού συγκείμενου και των διαφορετικών προοπτικών κύριων μελών του</a:t>
            </a:r>
          </a:p>
          <a:p>
            <a:r>
              <a:rPr lang="el-GR" dirty="0"/>
              <a:t>Διερεύνηση της αποτελεσματικότητας μίας παρέμβασης </a:t>
            </a:r>
          </a:p>
          <a:p>
            <a:r>
              <a:rPr lang="el-GR" dirty="0"/>
              <a:t>Διερεύνηση των διαδικασιών των ΕΚΜ </a:t>
            </a:r>
          </a:p>
        </p:txBody>
      </p:sp>
    </p:spTree>
    <p:extLst>
      <p:ext uri="{BB962C8B-B14F-4D97-AF65-F5344CB8AC3E}">
        <p14:creationId xmlns:p14="http://schemas.microsoft.com/office/powerpoint/2010/main" val="125819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/>
              <a:t>Δεξιότητες Διερεύνησης και </a:t>
            </a:r>
            <a:r>
              <a:rPr lang="el-GR" b="1" dirty="0" err="1"/>
              <a:t>Αναστοχασμού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441B3-816F-2863-52C2-84C02EA0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l-GR" dirty="0"/>
              <a:t>ι δεξιότητες και οι συνθήκες που θεωρούνται απαραίτητες για τη συμμετοχή των εκπαιδευτικών στη διερεύνηση και τον </a:t>
            </a:r>
            <a:r>
              <a:rPr lang="el-GR" dirty="0" err="1"/>
              <a:t>αναστοχασμό</a:t>
            </a:r>
            <a:r>
              <a:rPr lang="el-GR" dirty="0"/>
              <a:t> περιλαμβάνουν </a:t>
            </a:r>
            <a:r>
              <a:rPr lang="en-US" dirty="0"/>
              <a:t>: </a:t>
            </a:r>
          </a:p>
          <a:p>
            <a:pPr lvl="1"/>
            <a:r>
              <a:rPr lang="el-GR" dirty="0"/>
              <a:t> την ικανότητα τεκμηρίωσης και τη χρήση εργαλείων τεκμηρίωσης</a:t>
            </a:r>
            <a:r>
              <a:rPr lang="en-US" dirty="0"/>
              <a:t>.</a:t>
            </a:r>
          </a:p>
          <a:p>
            <a:pPr lvl="1"/>
            <a:r>
              <a:rPr lang="el-GR" dirty="0"/>
              <a:t> το κλίμα εμπιστοσύνης και συνεργασίας καθώς και το άνοιγμα στη συνεργασία</a:t>
            </a:r>
            <a:r>
              <a:rPr lang="en-US" dirty="0"/>
              <a:t>.</a:t>
            </a:r>
            <a:r>
              <a:rPr lang="el-GR" dirty="0"/>
              <a:t> </a:t>
            </a:r>
            <a:endParaRPr lang="en-US" dirty="0"/>
          </a:p>
          <a:p>
            <a:pPr lvl="1"/>
            <a:r>
              <a:rPr lang="el-GR" dirty="0"/>
              <a:t> την επαγγελματική στάση και υπευθυνότητα.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6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39A00D-FDED-17BE-4904-4A8DFD42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Επαγγελματικές Κοινότητες Μάθησης</a:t>
            </a:r>
            <a:r>
              <a:rPr lang="en-US" b="1" dirty="0"/>
              <a:t> </a:t>
            </a:r>
            <a:r>
              <a:rPr lang="el-GR" b="1" dirty="0"/>
              <a:t>με δύο λόγια…</a:t>
            </a:r>
            <a:endParaRPr lang="en-US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6F495B-1217-44B3-EE4F-EF4E44DF0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91445"/>
            <a:ext cx="6224933" cy="17982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6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FEC41F-3A06-8DE9-E5FF-FD2ED5E6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Προκλήσεις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24B49-9457-9E6C-EA3F-7E1850DD0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3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1B3243-D468-DF97-E578-899ACF39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l-GR" b="1" dirty="0"/>
              <a:t>Προκλήσεις για την ε</a:t>
            </a:r>
            <a:r>
              <a:rPr lang="en-US" b="1" dirty="0" err="1"/>
              <a:t>φ</a:t>
            </a:r>
            <a:r>
              <a:rPr lang="en-US" b="1" dirty="0"/>
              <a:t>α</a:t>
            </a:r>
            <a:r>
              <a:rPr lang="en-US" b="1" dirty="0" err="1"/>
              <a:t>ρμογή</a:t>
            </a:r>
            <a:r>
              <a:rPr lang="en-US" b="1" dirty="0"/>
              <a:t> ΕΚΜ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01308-B219-0997-5606-ADC6E8E8F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Έλλειψη καθιερωμένων δράσεων εφαρμογής ΕΚΜ σε διεθνές επίπεδο</a:t>
            </a:r>
          </a:p>
          <a:p>
            <a:r>
              <a:rPr lang="el-GR" dirty="0"/>
              <a:t>Έλλειψη κοινώς αποδεκτών και αποδεδειγμένα αποτελεσματικών πρακτικών εφαρμογής ΕΚΜ σε διεθνές επίπεδο</a:t>
            </a:r>
          </a:p>
          <a:p>
            <a:r>
              <a:rPr lang="el-GR" dirty="0"/>
              <a:t>Διαφορετικές </a:t>
            </a:r>
            <a:r>
              <a:rPr lang="el-GR" dirty="0" err="1"/>
              <a:t>μεθόδοι</a:t>
            </a:r>
            <a:r>
              <a:rPr lang="el-GR" dirty="0"/>
              <a:t> προσέγγισης των συντονιστών ΕΚΜ σε διαφορετικές χώρες</a:t>
            </a:r>
          </a:p>
          <a:p>
            <a:r>
              <a:rPr lang="el-GR" dirty="0"/>
              <a:t>Απουσία πολιτικής χρηματοδότησης για τους συντονιστές ΕΚΜ</a:t>
            </a:r>
          </a:p>
          <a:p>
            <a:r>
              <a:rPr lang="el-GR" dirty="0"/>
              <a:t>Περιορισμένες πληροφορίες για τις αναγκαίες δεξιότητες των συντονιστών ΕΚΜ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1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l-GR" b="1" dirty="0"/>
              <a:t>Προκλήσεις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2D7DB-BE5D-472A-10AF-E04797B4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pPr lvl="0" algn="l" rtl="0">
              <a:lnSpc>
                <a:spcPct val="100000"/>
              </a:lnSpc>
              <a:defRPr b="1"/>
            </a:pPr>
            <a:r>
              <a:rPr lang="en-GB" sz="3200" b="0" i="0" dirty="0" err="1">
                <a:solidFill>
                  <a:schemeClr val="tx1"/>
                </a:solidFill>
                <a:latin typeface="Franklin Gothic Medium"/>
                <a:cs typeface="Arial"/>
              </a:rPr>
              <a:t>Δομικά</a:t>
            </a:r>
            <a:r>
              <a:rPr lang="en-GB" sz="3200" b="0" i="0" dirty="0">
                <a:solidFill>
                  <a:schemeClr val="tx1"/>
                </a:solidFill>
                <a:latin typeface="Franklin Gothic Medium"/>
                <a:cs typeface="Arial"/>
              </a:rPr>
              <a:t> </a:t>
            </a:r>
            <a:r>
              <a:rPr lang="en-GB" sz="3200" b="0" i="0" dirty="0" err="1">
                <a:solidFill>
                  <a:schemeClr val="tx1"/>
                </a:solidFill>
                <a:latin typeface="Franklin Gothic Medium"/>
                <a:cs typeface="Arial"/>
              </a:rPr>
              <a:t>Εμ</a:t>
            </a:r>
            <a:r>
              <a:rPr lang="en-GB" sz="3200" b="0" i="0" dirty="0">
                <a:solidFill>
                  <a:schemeClr val="tx1"/>
                </a:solidFill>
                <a:latin typeface="Franklin Gothic Medium"/>
                <a:cs typeface="Arial"/>
              </a:rPr>
              <a:t>π</a:t>
            </a:r>
            <a:r>
              <a:rPr lang="en-GB" sz="3200" b="0" i="0" dirty="0" err="1">
                <a:solidFill>
                  <a:schemeClr val="tx1"/>
                </a:solidFill>
                <a:latin typeface="Franklin Gothic Medium"/>
                <a:cs typeface="Arial"/>
              </a:rPr>
              <a:t>όδι</a:t>
            </a:r>
            <a:r>
              <a:rPr lang="en-GB" sz="3200" b="0" i="0" dirty="0">
                <a:solidFill>
                  <a:schemeClr val="tx1"/>
                </a:solidFill>
                <a:latin typeface="Franklin Gothic Medium"/>
                <a:cs typeface="Arial"/>
              </a:rPr>
              <a:t>α</a:t>
            </a:r>
            <a:endParaRPr lang="en-US" sz="3200" b="0" i="0" dirty="0">
              <a:solidFill>
                <a:schemeClr val="tx1"/>
              </a:solidFill>
              <a:latin typeface="Franklin Gothic Medium"/>
              <a:cs typeface="Arial"/>
            </a:endParaRPr>
          </a:p>
          <a:p>
            <a:pPr lvl="1"/>
            <a:r>
              <a:rPr lang="el-GR" sz="2000" b="0" i="0" dirty="0">
                <a:latin typeface="+mn-lt"/>
                <a:cs typeface="Arial"/>
              </a:rPr>
              <a:t>Η δομή του εκπαιδευτικού συστήματος ως μη υποστηρικτική για </a:t>
            </a:r>
            <a:r>
              <a:rPr lang="de-DE" sz="2000" b="0" i="0" dirty="0" err="1">
                <a:latin typeface="+mn-lt"/>
                <a:cs typeface="Arial"/>
              </a:rPr>
              <a:t>τις</a:t>
            </a:r>
            <a:r>
              <a:rPr lang="de-DE" sz="2000" b="0" i="0" dirty="0">
                <a:latin typeface="+mn-lt"/>
                <a:cs typeface="Arial"/>
              </a:rPr>
              <a:t> ΕΚΜ</a:t>
            </a:r>
            <a:endParaRPr lang="el-GR" sz="2000" b="0" i="0" dirty="0">
              <a:latin typeface="+mn-lt"/>
              <a:cs typeface="Arial"/>
            </a:endParaRPr>
          </a:p>
          <a:p>
            <a:pPr lvl="2"/>
            <a:r>
              <a:rPr lang="el-GR" sz="1600" b="0" i="0" dirty="0">
                <a:latin typeface="+mn-lt"/>
                <a:cs typeface="Arial"/>
              </a:rPr>
              <a:t>έλλειψη ή ανεπάρκεια προβλεπόμενου χρόνου για </a:t>
            </a:r>
            <a:r>
              <a:rPr lang="el-GR" sz="1600" b="0" i="0" dirty="0" err="1">
                <a:latin typeface="+mn-lt"/>
                <a:cs typeface="Arial"/>
              </a:rPr>
              <a:t>ενδοσχολική</a:t>
            </a:r>
            <a:r>
              <a:rPr lang="el-GR" sz="1600" b="0" i="0" dirty="0">
                <a:latin typeface="+mn-lt"/>
                <a:cs typeface="Arial"/>
              </a:rPr>
              <a:t> επιμόρφωση, της έλλειψης χρηματοδότησης κ.λπ.</a:t>
            </a:r>
            <a:endParaRPr lang="en-US" sz="1600" dirty="0">
              <a:latin typeface="+mn-lt"/>
            </a:endParaRPr>
          </a:p>
          <a:p>
            <a:pPr lvl="1" rtl="0">
              <a:lnSpc>
                <a:spcPct val="100000"/>
              </a:lnSpc>
              <a:spcAft>
                <a:spcPct val="20000"/>
              </a:spcAft>
            </a:pPr>
            <a:r>
              <a:rPr lang="el-GR" sz="2000" b="0" i="0" dirty="0">
                <a:latin typeface="+mn-lt"/>
                <a:cs typeface="Arial"/>
              </a:rPr>
              <a:t>Κυρίαρχες σχολικές κουλτούρες (ατομική σχολική κουλτούρα και σχολική κουλτούρα ανταγωνισμού).</a:t>
            </a:r>
          </a:p>
          <a:p>
            <a:pPr lvl="1"/>
            <a:r>
              <a:rPr lang="el-GR" sz="2000" b="0" i="0" dirty="0">
                <a:latin typeface="+mn-lt"/>
                <a:cs typeface="Arial"/>
              </a:rPr>
              <a:t>Διαθέσιμος χρόνος για τη συμμετοχή σε μια ΕΚΜ.</a:t>
            </a:r>
            <a:endParaRPr lang="en-US" sz="2000" dirty="0">
              <a:latin typeface="+mn-lt"/>
            </a:endParaRPr>
          </a:p>
          <a:p>
            <a:pPr lvl="1" rtl="0">
              <a:lnSpc>
                <a:spcPct val="100000"/>
              </a:lnSpc>
              <a:spcAft>
                <a:spcPct val="20000"/>
              </a:spcAft>
            </a:pPr>
            <a:r>
              <a:rPr lang="el-GR" sz="2000" b="0" i="0" dirty="0">
                <a:latin typeface="+mn-lt"/>
                <a:cs typeface="Arial"/>
              </a:rPr>
              <a:t>Έλλειψη υποστηρικτικών δομών στα σχολεία για τη δημιουργία ΕΚΜ. </a:t>
            </a:r>
            <a:endParaRPr lang="en-US" sz="2000" b="0" i="0" dirty="0">
              <a:latin typeface="+mn-lt"/>
              <a:cs typeface="Arial"/>
            </a:endParaRPr>
          </a:p>
          <a:p>
            <a:pPr lvl="1">
              <a:lnSpc>
                <a:spcPct val="100000"/>
              </a:lnSpc>
              <a:spcAft>
                <a:spcPct val="20000"/>
              </a:spcAft>
            </a:pPr>
            <a:r>
              <a:rPr lang="el-GR" sz="2000" b="0" i="0" dirty="0">
                <a:latin typeface="+mn-lt"/>
                <a:cs typeface="Arial"/>
              </a:rPr>
              <a:t>Έλλειψη κατανεμημένης ηγεσίας στα σχολεία.</a:t>
            </a:r>
            <a:endParaRPr lang="en-US" sz="2000" b="0" i="0" dirty="0">
              <a:latin typeface="+mn-lt"/>
              <a:cs typeface="Arial"/>
            </a:endParaRPr>
          </a:p>
          <a:p>
            <a:pPr lvl="1" rtl="0">
              <a:lnSpc>
                <a:spcPct val="100000"/>
              </a:lnSpc>
              <a:spcAft>
                <a:spcPct val="20000"/>
              </a:spcAft>
            </a:pPr>
            <a:r>
              <a:rPr lang="el-GR" sz="2000" b="0" i="0" dirty="0">
                <a:latin typeface="+mn-lt"/>
                <a:cs typeface="Arial"/>
              </a:rPr>
              <a:t>Μεγάλος φόρτος εργασίας για τους συμμετέχοντες σ</a:t>
            </a:r>
            <a:r>
              <a:rPr lang="de-DE" sz="2000" b="0" i="0" dirty="0" err="1">
                <a:latin typeface="+mn-lt"/>
                <a:cs typeface="Arial"/>
              </a:rPr>
              <a:t>τις</a:t>
            </a:r>
            <a:r>
              <a:rPr lang="de-DE" sz="2000" b="0" i="0" dirty="0">
                <a:latin typeface="+mn-lt"/>
                <a:cs typeface="Arial"/>
              </a:rPr>
              <a:t> ΕΚΜ.</a:t>
            </a:r>
            <a:endParaRPr lang="el-GR" sz="2000" b="0" i="0" dirty="0">
              <a:latin typeface="+mn-lt"/>
              <a:cs typeface="Arial"/>
            </a:endParaRPr>
          </a:p>
          <a:p>
            <a:pPr lvl="1" rtl="0">
              <a:lnSpc>
                <a:spcPct val="100000"/>
              </a:lnSpc>
              <a:spcAft>
                <a:spcPct val="20000"/>
              </a:spcAft>
            </a:pPr>
            <a:r>
              <a:rPr lang="en-US" sz="2000" b="0" i="0" dirty="0" err="1">
                <a:latin typeface="+mn-lt"/>
                <a:cs typeface="Arial"/>
              </a:rPr>
              <a:t>Σύντομη</a:t>
            </a:r>
            <a:r>
              <a:rPr lang="en-US" sz="2000" b="0" i="0" dirty="0">
                <a:latin typeface="+mn-lt"/>
                <a:cs typeface="Arial"/>
              </a:rPr>
              <a:t> </a:t>
            </a:r>
            <a:r>
              <a:rPr lang="en-US" sz="2000" b="0" i="0" dirty="0" err="1">
                <a:latin typeface="+mn-lt"/>
                <a:cs typeface="Arial"/>
              </a:rPr>
              <a:t>διάρκει</a:t>
            </a:r>
            <a:r>
              <a:rPr lang="en-US" sz="2000" b="0" i="0" dirty="0">
                <a:latin typeface="+mn-lt"/>
                <a:cs typeface="Arial"/>
              </a:rPr>
              <a:t>α </a:t>
            </a:r>
            <a:r>
              <a:rPr lang="en-US" sz="2000" b="0" i="0" dirty="0" err="1">
                <a:latin typeface="+mn-lt"/>
                <a:cs typeface="Arial"/>
              </a:rPr>
              <a:t>του</a:t>
            </a:r>
            <a:r>
              <a:rPr lang="en-US" sz="2000" b="0" i="0" dirty="0">
                <a:latin typeface="+mn-lt"/>
                <a:cs typeface="Arial"/>
              </a:rPr>
              <a:t> π</a:t>
            </a:r>
            <a:r>
              <a:rPr lang="en-US" sz="2000" b="0" i="0" dirty="0" err="1">
                <a:latin typeface="+mn-lt"/>
                <a:cs typeface="Arial"/>
              </a:rPr>
              <a:t>ρογράμμ</a:t>
            </a:r>
            <a:r>
              <a:rPr lang="en-US" sz="2000" b="0" i="0" dirty="0">
                <a:latin typeface="+mn-lt"/>
                <a:cs typeface="Arial"/>
              </a:rPr>
              <a:t>α</a:t>
            </a:r>
            <a:r>
              <a:rPr lang="en-US" sz="2000" b="0" i="0" dirty="0" err="1">
                <a:latin typeface="+mn-lt"/>
                <a:cs typeface="Arial"/>
              </a:rPr>
              <a:t>τος</a:t>
            </a:r>
            <a:r>
              <a:rPr lang="en-US" sz="2000" b="0" i="0" dirty="0">
                <a:latin typeface="+mn-lt"/>
                <a:cs typeface="Arial"/>
              </a:rPr>
              <a:t>.</a:t>
            </a:r>
          </a:p>
          <a:p>
            <a:pPr lvl="1" rtl="0">
              <a:lnSpc>
                <a:spcPct val="100000"/>
              </a:lnSpc>
              <a:spcAft>
                <a:spcPct val="20000"/>
              </a:spcAft>
            </a:pPr>
            <a:r>
              <a:rPr lang="el-GR" sz="2000" b="0" i="0" dirty="0">
                <a:latin typeface="+mn-lt"/>
                <a:cs typeface="Arial"/>
              </a:rPr>
              <a:t>Σχολικές συνθήκες και συνθήκες εργασίας των εκπαιδευτικών και το σχολικό πλαίσιο </a:t>
            </a:r>
          </a:p>
          <a:p>
            <a:pPr lvl="2">
              <a:spcAft>
                <a:spcPct val="20000"/>
              </a:spcAft>
            </a:pPr>
            <a:r>
              <a:rPr lang="el-GR" sz="1600" b="0" i="0" dirty="0">
                <a:latin typeface="+mn-lt"/>
                <a:cs typeface="Arial"/>
              </a:rPr>
              <a:t>(π.χ. το μεγάλο μέγεθος ενός σχολείου και ο αριθμός του μη μόνιμου σχολικού προσωπικού επηρεάζουν τις δυνατότητες ενός σχολείου να λειτουργήσει ως ΕΚΜ).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372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02" y="365125"/>
            <a:ext cx="9732098" cy="1325563"/>
          </a:xfrm>
        </p:spPr>
        <p:txBody>
          <a:bodyPr vert="horz" lIns="121920" tIns="60960" rIns="121920" bIns="60960" rtlCol="0" anchor="t">
            <a:normAutofit/>
          </a:bodyPr>
          <a:lstStyle/>
          <a:p>
            <a:r>
              <a:rPr lang="el-GR" dirty="0"/>
              <a:t>Προκλήσεις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3F0E2-7BDD-FBE6-4C7F-CD99B0F73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b="1" dirty="0" err="1"/>
              <a:t>Σχολική</a:t>
            </a:r>
            <a:r>
              <a:rPr lang="en-GB" b="1" dirty="0"/>
              <a:t> </a:t>
            </a:r>
            <a:r>
              <a:rPr lang="en-GB" b="1" dirty="0" err="1"/>
              <a:t>Κουλτούρ</a:t>
            </a:r>
            <a:r>
              <a:rPr lang="en-GB" b="1" dirty="0"/>
              <a:t>α </a:t>
            </a:r>
            <a:r>
              <a:rPr lang="en-GB" b="1" dirty="0" err="1"/>
              <a:t>κ</a:t>
            </a:r>
            <a:r>
              <a:rPr lang="en-GB" b="1" dirty="0"/>
              <a:t>α</a:t>
            </a:r>
            <a:r>
              <a:rPr lang="en-GB" b="1" dirty="0" err="1"/>
              <a:t>ι</a:t>
            </a:r>
            <a:r>
              <a:rPr lang="en-GB" b="1" dirty="0"/>
              <a:t> </a:t>
            </a:r>
            <a:r>
              <a:rPr lang="en-GB" b="1" dirty="0" err="1"/>
              <a:t>Σχολικό</a:t>
            </a:r>
            <a:r>
              <a:rPr lang="en-GB" b="1" dirty="0"/>
              <a:t> </a:t>
            </a:r>
            <a:r>
              <a:rPr lang="en-GB" b="1" dirty="0" err="1"/>
              <a:t>Κλίμ</a:t>
            </a:r>
            <a:r>
              <a:rPr lang="en-GB" b="1" dirty="0"/>
              <a:t>α</a:t>
            </a:r>
            <a:endParaRPr lang="en-US" b="1" dirty="0"/>
          </a:p>
          <a:p>
            <a:pPr lvl="1"/>
            <a:r>
              <a:rPr lang="el-GR" dirty="0"/>
              <a:t>Δυσπιστία των εκπαιδευτικών προς τον συντονιστή.</a:t>
            </a:r>
          </a:p>
          <a:p>
            <a:pPr lvl="1"/>
            <a:r>
              <a:rPr lang="el-GR" dirty="0"/>
              <a:t>Εντάσεις και διαφωνίες μεταξύ του προσωπικού</a:t>
            </a:r>
            <a:r>
              <a:rPr lang="en-US" dirty="0"/>
              <a:t>.</a:t>
            </a:r>
          </a:p>
          <a:p>
            <a:pPr lvl="1"/>
            <a:r>
              <a:rPr lang="el-GR" dirty="0"/>
              <a:t>Η απροθυμία των εκπαιδευτικών να ανταλλάσσουν επισκέψεις για αμοιβαίες παρατηρήσεις μαθημάτων</a:t>
            </a:r>
            <a:endParaRPr lang="en-US" dirty="0"/>
          </a:p>
          <a:p>
            <a:pPr lvl="1"/>
            <a:r>
              <a:rPr lang="el-GR" dirty="0"/>
              <a:t>Οι εκπαιδευτικοί δεν μετατοπίζονται από τη "μοναχική" και ατομική τους πορεία δράσης σε συνεργατικές μορφές δράσης.</a:t>
            </a:r>
            <a:endParaRPr lang="en-US" dirty="0"/>
          </a:p>
          <a:p>
            <a:pPr lvl="1"/>
            <a:r>
              <a:rPr lang="el-GR" dirty="0"/>
              <a:t>Δεν συμμετέχουν όλοι οι εκπαιδευτικοί στην ΕΚΜ με την ίδια προσπάθεια και ορισμένοι δεν συνεργάζονται.</a:t>
            </a:r>
            <a:endParaRPr lang="en-US" dirty="0"/>
          </a:p>
          <a:p>
            <a:pPr lvl="0"/>
            <a:r>
              <a:rPr lang="en-GB" b="1" dirty="0" err="1"/>
              <a:t>Α</a:t>
            </a:r>
            <a:r>
              <a:rPr lang="en-GB" b="1" dirty="0"/>
              <a:t>πα</a:t>
            </a:r>
            <a:r>
              <a:rPr lang="en-GB" b="1" dirty="0" err="1"/>
              <a:t>ρ</a:t>
            </a:r>
            <a:r>
              <a:rPr lang="en-GB" b="1" dirty="0"/>
              <a:t>α</a:t>
            </a:r>
            <a:r>
              <a:rPr lang="en-GB" b="1" dirty="0" err="1"/>
              <a:t>ίτητες</a:t>
            </a:r>
            <a:r>
              <a:rPr lang="en-GB" b="1" dirty="0"/>
              <a:t> </a:t>
            </a:r>
            <a:r>
              <a:rPr lang="en-GB" b="1" dirty="0" err="1"/>
              <a:t>Γνώσεις</a:t>
            </a:r>
            <a:r>
              <a:rPr lang="en-GB" b="1" dirty="0"/>
              <a:t> </a:t>
            </a:r>
            <a:r>
              <a:rPr lang="en-GB" b="1" dirty="0" err="1"/>
              <a:t>γι</a:t>
            </a:r>
            <a:r>
              <a:rPr lang="en-GB" b="1" dirty="0"/>
              <a:t>α </a:t>
            </a:r>
            <a:r>
              <a:rPr lang="en-GB" b="1" dirty="0" err="1"/>
              <a:t>Συμμετοχή</a:t>
            </a:r>
            <a:r>
              <a:rPr lang="en-GB" b="1" dirty="0"/>
              <a:t> </a:t>
            </a:r>
            <a:r>
              <a:rPr lang="en-GB" b="1" dirty="0" err="1"/>
              <a:t>σε</a:t>
            </a:r>
            <a:r>
              <a:rPr lang="en-GB" b="1" dirty="0"/>
              <a:t> ΕΚΜ</a:t>
            </a:r>
            <a:endParaRPr lang="en-US" b="1" dirty="0"/>
          </a:p>
          <a:p>
            <a:pPr lvl="1"/>
            <a:r>
              <a:rPr lang="el-GR" dirty="0"/>
              <a:t>Έλλειψη διαθέσιμης γνώσης ή προηγούμενης εμπειρίας σε ΕΚΜ για τους συμμετέχοντες εκπαιδευτικούς και τους επικεφαλής για να ξεκινήσουν και να υποστηρίξουν τις ΕΚΜ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0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tercolor of people sitting at tables&#10;&#10;Description automatically generated">
            <a:extLst>
              <a:ext uri="{FF2B5EF4-FFF2-40B4-BE49-F238E27FC236}">
                <a16:creationId xmlns:a16="http://schemas.microsoft.com/office/drawing/2014/main" id="{ACDE5A38-F95D-7ADB-D07F-5E6684CEB8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0" y="-54428"/>
            <a:ext cx="12192000" cy="6966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246A6A-E266-E53E-28F2-0DB2C1D6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Περισσότερες πληροφορίες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Content Placeholder 3" descr="Qr code&#10;&#10;Description automatically generated">
            <a:extLst>
              <a:ext uri="{FF2B5EF4-FFF2-40B4-BE49-F238E27FC236}">
                <a16:creationId xmlns:a16="http://schemas.microsoft.com/office/drawing/2014/main" id="{0B9C3F7A-5603-689B-A214-121B4F300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9911" y="1662545"/>
            <a:ext cx="4305993" cy="43059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669B0-244D-CD9B-ED78-DB2191056C89}"/>
              </a:ext>
            </a:extLst>
          </p:cNvPr>
          <p:cNvSpPr txBox="1"/>
          <p:nvPr/>
        </p:nvSpPr>
        <p:spPr>
          <a:xfrm>
            <a:off x="1640145" y="6030493"/>
            <a:ext cx="3785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L.Louca@euc.ac.cy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Grafik 45">
            <a:extLst>
              <a:ext uri="{FF2B5EF4-FFF2-40B4-BE49-F238E27FC236}">
                <a16:creationId xmlns:a16="http://schemas.microsoft.com/office/drawing/2014/main" id="{C3A5218A-8F00-6936-3ED2-3BBC29BC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01" y="1655538"/>
            <a:ext cx="4312999" cy="4312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83BB7E-224C-2374-5B8C-86841478AEBF}"/>
              </a:ext>
            </a:extLst>
          </p:cNvPr>
          <p:cNvSpPr txBox="1"/>
          <p:nvPr/>
        </p:nvSpPr>
        <p:spPr>
          <a:xfrm>
            <a:off x="6653111" y="6030494"/>
            <a:ext cx="4823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https://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www.leafap.eu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7935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>
            <a:extLst>
              <a:ext uri="{FF2B5EF4-FFF2-40B4-BE49-F238E27FC236}">
                <a16:creationId xmlns:a16="http://schemas.microsoft.com/office/drawing/2014/main" id="{F0A92A7C-4A04-5BA5-3001-3E27082A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Επαγγελματικές Κοινότητες Μάθησης</a:t>
            </a:r>
            <a:endParaRPr lang="en-US" b="1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49E021D-0A6B-923D-AFAE-50F6522A1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2671" cy="4667250"/>
          </a:xfrm>
        </p:spPr>
        <p:txBody>
          <a:bodyPr>
            <a:normAutofit fontScale="92500"/>
          </a:bodyPr>
          <a:lstStyle/>
          <a:p>
            <a:r>
              <a:rPr lang="el" sz="2400" dirty="0"/>
              <a:t>Ολοένα αυξανόμενη βιβλιογραφία για το θέμα…</a:t>
            </a:r>
          </a:p>
          <a:p>
            <a:r>
              <a:rPr lang="el" sz="2400" dirty="0"/>
              <a:t>Οι Επαγγελματικές Μαθησιακές Κοινότητες (ΕΚΜ) είναι μια μορφή επαγγελματικής ανάπτυξης που παρέχει στους εκπαιδευτικούς ένα πλαίσιο μέσα στο οποίο να ενεργούν ως «μαθητές» και στα σχολεία ως «κοινότητες μάθησης» (Clarke &amp; Hollingsworth, 2002).</a:t>
            </a:r>
          </a:p>
          <a:p>
            <a:r>
              <a:rPr lang="el" sz="2400" dirty="0"/>
              <a:t>ΟΙ ΕΚΜ αναφέρονται σε μικρές ομάδες εκπαιδευτικών με </a:t>
            </a:r>
            <a:r>
              <a:rPr lang="el" sz="2400" b="1" dirty="0"/>
              <a:t>κοινά ενδιαφέροντα και όραμα,</a:t>
            </a:r>
            <a:r>
              <a:rPr lang="el" sz="2400" dirty="0"/>
              <a:t> οι οποίοι</a:t>
            </a:r>
          </a:p>
          <a:p>
            <a:pPr lvl="1"/>
            <a:r>
              <a:rPr lang="el-GR" sz="2000" dirty="0"/>
              <a:t>σ</a:t>
            </a:r>
            <a:r>
              <a:rPr lang="el" sz="2000" dirty="0"/>
              <a:t>υναντιώνται σε </a:t>
            </a:r>
            <a:r>
              <a:rPr lang="el" sz="2000" b="1" dirty="0"/>
              <a:t>τακτική βάση</a:t>
            </a:r>
          </a:p>
          <a:p>
            <a:pPr lvl="1"/>
            <a:r>
              <a:rPr lang="el" sz="2000" b="1" dirty="0"/>
              <a:t>ανταλλάσσουν</a:t>
            </a:r>
            <a:r>
              <a:rPr lang="el" sz="2000" dirty="0"/>
              <a:t> εμπειρογνωμοσύνης</a:t>
            </a:r>
          </a:p>
          <a:p>
            <a:pPr lvl="1"/>
            <a:r>
              <a:rPr lang="el" sz="2000" b="1" dirty="0"/>
              <a:t>εργάζονται από κοινού </a:t>
            </a:r>
            <a:r>
              <a:rPr lang="el" sz="2000" dirty="0"/>
              <a:t>για τη </a:t>
            </a:r>
            <a:r>
              <a:rPr lang="el" sz="2000" b="1" dirty="0"/>
              <a:t>βελτίωση της διδακτικής τους πρακτικής </a:t>
            </a:r>
            <a:r>
              <a:rPr lang="el" sz="2000" dirty="0"/>
              <a:t>(Margalef &amp; Roblin, 2016).</a:t>
            </a:r>
          </a:p>
          <a:p>
            <a:r>
              <a:rPr lang="el" sz="2400" dirty="0"/>
              <a:t>Σε αυτό το πλαίσιο, η επαγγελματική μάθηση είναι μια </a:t>
            </a:r>
            <a:r>
              <a:rPr lang="el" sz="2400" b="1" dirty="0"/>
              <a:t>συνεχής</a:t>
            </a:r>
            <a:r>
              <a:rPr lang="el" sz="2400" dirty="0"/>
              <a:t>, </a:t>
            </a:r>
            <a:r>
              <a:rPr lang="el" sz="2400" b="1" dirty="0"/>
              <a:t>διαρκής</a:t>
            </a:r>
            <a:r>
              <a:rPr lang="el" sz="2400" dirty="0"/>
              <a:t>, </a:t>
            </a:r>
            <a:r>
              <a:rPr lang="el" sz="2400" b="1" dirty="0"/>
              <a:t>εντατική</a:t>
            </a:r>
            <a:r>
              <a:rPr lang="el" sz="2400" dirty="0"/>
              <a:t> και </a:t>
            </a:r>
            <a:r>
              <a:rPr lang="el" sz="2400" b="1" dirty="0"/>
              <a:t>συνεργατική</a:t>
            </a:r>
            <a:r>
              <a:rPr lang="el" sz="2400" dirty="0"/>
              <a:t> προσέγγιση για τη βελτίωση της αποτελεσματικότητας των εκπαιδευτικών (Slabine, 2011) με απώτερο σκοπό την ενίσχυση της μάθησης των μανθανόντων.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750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F667-13C4-9D85-C858-FB9FEFBD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Επαγγελματικές Κοινότητες Μάθησης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2E3F8-8D77-F4F1-FE45-36AAEC25A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Όταν η ιδέα των ΕΚΜ εμφανίστηκε για πρώτη φορά από την </a:t>
            </a:r>
            <a:r>
              <a:rPr lang="en-US" dirty="0"/>
              <a:t>Judith Little </a:t>
            </a:r>
            <a:r>
              <a:rPr lang="el-GR" dirty="0"/>
              <a:t>το 1981, αντιπροσώπευε μια αλλαγή προοπτικής και επιστημονικού παραδείγματος</a:t>
            </a:r>
          </a:p>
          <a:p>
            <a:pPr lvl="1"/>
            <a:r>
              <a:rPr lang="el-GR" dirty="0"/>
              <a:t>από τη μάθηση ενός εκπαιδευτικού στη μάθηση που λαμβάνει χώρα μέσα σε μια κοινότητα. </a:t>
            </a:r>
          </a:p>
          <a:p>
            <a:r>
              <a:rPr lang="el-GR" dirty="0"/>
              <a:t>Μερικά χρόνια αργότερα ορίστηκε από πέντε κύριες συνιστώσες (</a:t>
            </a:r>
            <a:r>
              <a:rPr lang="en-US" dirty="0"/>
              <a:t>Kruse, Louis, &amp; Bryk, 1994</a:t>
            </a:r>
            <a:r>
              <a:rPr lang="el-GR" dirty="0"/>
              <a:t>) : 	</a:t>
            </a:r>
          </a:p>
          <a:p>
            <a:pPr lvl="1"/>
            <a:r>
              <a:rPr lang="el-GR" dirty="0" err="1"/>
              <a:t>αναστοχαστικούς</a:t>
            </a:r>
            <a:r>
              <a:rPr lang="el-GR" dirty="0"/>
              <a:t> διαλόγους</a:t>
            </a:r>
          </a:p>
          <a:p>
            <a:pPr lvl="1"/>
            <a:r>
              <a:rPr lang="el-GR" dirty="0" err="1"/>
              <a:t>αποϊδιωτικοποίηση</a:t>
            </a:r>
            <a:r>
              <a:rPr lang="el-GR" dirty="0"/>
              <a:t> της πρακτικής</a:t>
            </a:r>
          </a:p>
          <a:p>
            <a:pPr lvl="1"/>
            <a:r>
              <a:rPr lang="el-GR" dirty="0"/>
              <a:t>συλλογική εστίαση στη μάθηση των μαθητών</a:t>
            </a:r>
          </a:p>
          <a:p>
            <a:pPr lvl="1"/>
            <a:r>
              <a:rPr lang="el-GR" dirty="0"/>
              <a:t>συνεργασία </a:t>
            </a:r>
          </a:p>
          <a:p>
            <a:pPr lvl="1"/>
            <a:r>
              <a:rPr lang="el-GR" dirty="0"/>
              <a:t>κοινές νόρμες και αξίες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5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02" y="365125"/>
            <a:ext cx="9732098" cy="1325563"/>
          </a:xfrm>
        </p:spPr>
        <p:txBody>
          <a:bodyPr>
            <a:noAutofit/>
          </a:bodyPr>
          <a:lstStyle/>
          <a:p>
            <a:r>
              <a:rPr lang="el-GR" b="1" dirty="0"/>
              <a:t>Επαγγελματικές Κοινότητες Μάθησης  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441B3-816F-2863-52C2-84C02EA0C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l-GR" dirty="0"/>
              <a:t>Εναλλακτική μορφή επιμόρφωσης εκπαιδευτικών</a:t>
            </a:r>
          </a:p>
          <a:p>
            <a:r>
              <a:rPr lang="el-GR" dirty="0"/>
              <a:t>Μορφή </a:t>
            </a:r>
            <a:r>
              <a:rPr lang="el-GR" b="1" dirty="0" err="1"/>
              <a:t>ενδοσχολικής</a:t>
            </a:r>
            <a:r>
              <a:rPr lang="el-GR" dirty="0"/>
              <a:t> επαγγελματικής ανάπτυξης</a:t>
            </a:r>
          </a:p>
          <a:p>
            <a:r>
              <a:rPr lang="el-GR" dirty="0"/>
              <a:t>Προέρχεται από τους ίδιους τους ενδιαφερόμενους εκπαιδευτικούς</a:t>
            </a:r>
          </a:p>
          <a:p>
            <a:r>
              <a:rPr lang="el-GR" dirty="0"/>
              <a:t>Επαγγελματίες συνυπάρχουν σε μια κοινότητα για να μαθαίνουν συλλογικά, ο ένας από τον άλλο και να αναπτύσσονται επαγγελματικά.</a:t>
            </a:r>
          </a:p>
          <a:p>
            <a:r>
              <a:rPr lang="el-GR" dirty="0"/>
              <a:t>Λειτουργούν ως κοινότητες διερευνώντας, αξιολογώντας και βελτιώνοντας  τις καθημερινές διδακτικές πρακτικές τους.</a:t>
            </a:r>
          </a:p>
          <a:p>
            <a:r>
              <a:rPr lang="el-GR" dirty="0"/>
              <a:t>Απώτερος σκοπός η βελτίωση των μαθησιακών αποτελεσμάτων των μαθητών/</a:t>
            </a:r>
            <a:r>
              <a:rPr lang="el-GR" dirty="0" err="1"/>
              <a:t>τριων</a:t>
            </a:r>
            <a:r>
              <a:rPr lang="el-GR" dirty="0"/>
              <a:t>.</a:t>
            </a:r>
            <a:endParaRPr lang="en-CY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1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351F3-546C-C3D8-2162-038D460A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Επαγγελματικές Κοινότητες Μάθησης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441B3-816F-2863-52C2-84C02EA0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Y" dirty="0"/>
              <a:t>H ποιότητα της σχολικής </a:t>
            </a:r>
            <a:r>
              <a:rPr lang="el-GR" dirty="0"/>
              <a:t>εκπαίδευσης και η βελτίωσή της </a:t>
            </a:r>
            <a:r>
              <a:rPr lang="en-CY" dirty="0"/>
              <a:t>είναι θέματα </a:t>
            </a:r>
            <a:r>
              <a:rPr lang="el-GR" dirty="0"/>
              <a:t>που απασχολούν τη διεθνή βιβλιογραφία</a:t>
            </a:r>
            <a:r>
              <a:rPr lang="en-CY" dirty="0"/>
              <a:t>.</a:t>
            </a:r>
          </a:p>
          <a:p>
            <a:r>
              <a:rPr lang="en-CY" dirty="0"/>
              <a:t>Στην πλειονότητα των ευρωπαϊκών εκπαιδευτικών συστημάτων, υπάρχει έντονη έμφαση στη συνεχή επαγγελματική ανάπτυξη των εκπαιδευτικών</a:t>
            </a:r>
            <a:r>
              <a:rPr lang="el-GR" dirty="0"/>
              <a:t>.</a:t>
            </a:r>
          </a:p>
          <a:p>
            <a:pPr lvl="1"/>
            <a:r>
              <a:rPr lang="en-CY" dirty="0"/>
              <a:t>Αυτό οφείλεται στο γεγονός ότι η επαγγελματική τους συμπεριφορά συμβάλλει άμεσα </a:t>
            </a:r>
            <a:r>
              <a:rPr lang="el-GR" dirty="0"/>
              <a:t>στα μαθησιακά αποτελέσματα</a:t>
            </a:r>
            <a:r>
              <a:rPr lang="en-CY" dirty="0"/>
              <a:t> των μαθητών και θεωρείται επένδυση </a:t>
            </a:r>
            <a:r>
              <a:rPr lang="el-GR" dirty="0"/>
              <a:t>για το </a:t>
            </a:r>
            <a:r>
              <a:rPr lang="en-CY" dirty="0"/>
              <a:t>μέλλον. </a:t>
            </a:r>
          </a:p>
          <a:p>
            <a:r>
              <a:rPr lang="en-CY" dirty="0"/>
              <a:t>Η ανάπτυξη των επαγγελματικών κοινοτήτων μάθησης συχνά συνδέεται με την έννοια της δια βίου μάθησης και την κατανόηση του σχολείου ως εκπαιδευτικού οργανισμού. </a:t>
            </a:r>
            <a:endParaRPr lang="el-GR" dirty="0"/>
          </a:p>
          <a:p>
            <a:r>
              <a:rPr lang="en-CY" dirty="0"/>
              <a:t>Η </a:t>
            </a:r>
            <a:r>
              <a:rPr lang="el-GR" dirty="0"/>
              <a:t>ιδέα των ΕΚΜ </a:t>
            </a:r>
            <a:r>
              <a:rPr lang="en-CY" dirty="0"/>
              <a:t>σε ορισμένες χώρες όπως η Νορβηγία και η Γερμανία είναι κεντρική στα εθνικά έγγραφα και τους πολιτικούς στόχους σήμερα σε αντίθεση με άλλες όπως η Ελλάδα και η Ισπανία.</a:t>
            </a:r>
          </a:p>
        </p:txBody>
      </p:sp>
    </p:spTree>
    <p:extLst>
      <p:ext uri="{BB962C8B-B14F-4D97-AF65-F5344CB8AC3E}">
        <p14:creationId xmlns:p14="http://schemas.microsoft.com/office/powerpoint/2010/main" val="41050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Presentation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04_T_PGO_Triangles-16x9.pptx" id="{3A54C8E5-5F9E-4456-A5D5-86AF95D72285}" vid="{939401E8-E129-4A42-AEE8-BE29BD3B2B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A3E204560D554492BE83B665AC3CCD" ma:contentTypeVersion="11" ma:contentTypeDescription="Ein neues Dokument erstellen." ma:contentTypeScope="" ma:versionID="4f791bad90b5aafe823bd3729cec3b60">
  <xsd:schema xmlns:xsd="http://www.w3.org/2001/XMLSchema" xmlns:xs="http://www.w3.org/2001/XMLSchema" xmlns:p="http://schemas.microsoft.com/office/2006/metadata/properties" xmlns:ns2="0639ffe9-3598-4a91-bec9-6627f5502c22" xmlns:ns3="2adacc17-a357-452d-978b-734a28594a32" targetNamespace="http://schemas.microsoft.com/office/2006/metadata/properties" ma:root="true" ma:fieldsID="90cb4c73eae1a1253294b30d35425d2b" ns2:_="" ns3:_="">
    <xsd:import namespace="0639ffe9-3598-4a91-bec9-6627f5502c22"/>
    <xsd:import namespace="2adacc17-a357-452d-978b-734a28594a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9ffe9-3598-4a91-bec9-6627f5502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6cb49083-cb6c-4492-bc91-5ed6af1cb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acc17-a357-452d-978b-734a28594a3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5f74fe0-3d0a-4a5b-8c55-915fd524784b}" ma:internalName="TaxCatchAll" ma:showField="CatchAllData" ma:web="2adacc17-a357-452d-978b-734a28594a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39ffe9-3598-4a91-bec9-6627f5502c22">
      <Terms xmlns="http://schemas.microsoft.com/office/infopath/2007/PartnerControls"/>
    </lcf76f155ced4ddcb4097134ff3c332f>
    <TaxCatchAll xmlns="2adacc17-a357-452d-978b-734a28594a3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67AD62-ED66-4794-9C53-954F6D0E5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39ffe9-3598-4a91-bec9-6627f5502c22"/>
    <ds:schemaRef ds:uri="2adacc17-a357-452d-978b-734a28594a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10B2DB-71CF-4263-A98D-FA34469112CB}">
  <ds:schemaRefs>
    <ds:schemaRef ds:uri="http://purl.org/dc/terms/"/>
    <ds:schemaRef ds:uri="http://purl.org/dc/elements/1.1/"/>
    <ds:schemaRef ds:uri="2adacc17-a357-452d-978b-734a28594a32"/>
    <ds:schemaRef ds:uri="http://schemas.microsoft.com/office/infopath/2007/PartnerControls"/>
    <ds:schemaRef ds:uri="0639ffe9-3598-4a91-bec9-6627f5502c22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A47C50-5B65-465E-BAC8-4974811187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0204_T_PGO_Triangles-16x9</Template>
  <TotalTime>3080</TotalTime>
  <Words>3450</Words>
  <Application>Microsoft Macintosh PowerPoint</Application>
  <PresentationFormat>Widescreen</PresentationFormat>
  <Paragraphs>350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Calibri Light</vt:lpstr>
      <vt:lpstr>Courier New</vt:lpstr>
      <vt:lpstr>Franklin Gothic Medium</vt:lpstr>
      <vt:lpstr>Open Sans</vt:lpstr>
      <vt:lpstr>Symbol</vt:lpstr>
      <vt:lpstr>Times New Roman</vt:lpstr>
      <vt:lpstr>PresentationGO</vt:lpstr>
      <vt:lpstr>Επαγγελματικές Κοινότητες Μάθησης ως μέσο επαγγελματικής  ανάπτυξης εκπαιδευτικών</vt:lpstr>
      <vt:lpstr>PowerPoint Presentation</vt:lpstr>
      <vt:lpstr>Λίγα λόγια για το πρόγραμμα</vt:lpstr>
      <vt:lpstr>Leading and Facilitating Professional Learning Communities in Schools towards an Inquiry-based &amp; Reflective Practice</vt:lpstr>
      <vt:lpstr>Επαγγελματικές Κοινότητες Μάθησης με δύο λόγια…</vt:lpstr>
      <vt:lpstr>Επαγγελματικές Κοινότητες Μάθησης</vt:lpstr>
      <vt:lpstr>Επαγγελματικές Κοινότητες Μάθησης</vt:lpstr>
      <vt:lpstr>Επαγγελματικές Κοινότητες Μάθησης  </vt:lpstr>
      <vt:lpstr>Επαγγελματικές Κοινότητες Μάθησης</vt:lpstr>
      <vt:lpstr>Επαγγελματικές Κοινότητες Μάθησης</vt:lpstr>
      <vt:lpstr>Δομή και Χαρακτηριστικά Επαγγελματικών Κοινοτήτων Μάθησης</vt:lpstr>
      <vt:lpstr>PowerPoint Presentation</vt:lpstr>
      <vt:lpstr>Επαγγελματικές Κοινότητες Μάθησης </vt:lpstr>
      <vt:lpstr>Χαρακτηριστικά Επαγγελματικών Κοινοτήτων Μάθησης  </vt:lpstr>
      <vt:lpstr>Συνεργατική και Συναδελφική Μάθηση</vt:lpstr>
      <vt:lpstr>PowerPoint Presentation</vt:lpstr>
      <vt:lpstr>Σκοπός Επαγγελματικών Κοινοτήτων Μάθησης</vt:lpstr>
      <vt:lpstr>Τύποι Επαγγελματικών Κοινοτήτων Μάθησης</vt:lpstr>
      <vt:lpstr>Τύποι Επαγγελματικών Κοινοτήτων Μάθησης ως προς την στήριξη</vt:lpstr>
      <vt:lpstr>Διαφορετικές Επαγγελματικές Κοινότητες Μάθησης</vt:lpstr>
      <vt:lpstr>Στάδια λειτουργίας Επαγγελματικών Κοινοτήτων Μάθησης</vt:lpstr>
      <vt:lpstr>Στάδια λειτουργίας ΕΚΜ</vt:lpstr>
      <vt:lpstr>Εργαλειοθήκη δραστηριοτήτων</vt:lpstr>
      <vt:lpstr>Προϋποθέσεις επιτυχημένων Επαγγελματικών Κοινοτήτων Μάθησης</vt:lpstr>
      <vt:lpstr>Προϋποθέσεις επιτυχημένων ΕΚΜ </vt:lpstr>
      <vt:lpstr>Προϋποθέσεις επιτυχημένων ΕΚΜ </vt:lpstr>
      <vt:lpstr>Απαραίτητα στοιχεία</vt:lpstr>
      <vt:lpstr>Ρόλοι εντός (και εκτός) Επαγγελματικών Κοινοτήτων Μάθησης</vt:lpstr>
      <vt:lpstr>Ρόλοι εντός ΕΚΜ</vt:lpstr>
      <vt:lpstr>Ρόλοι εντός ΕΚΜ</vt:lpstr>
      <vt:lpstr>Ο ρόλος της σχολικής ηγεσίας στις ΕΚΜ</vt:lpstr>
      <vt:lpstr>Ο/Η Διευθυντής/τρια του σχολείου</vt:lpstr>
      <vt:lpstr>Συντονιστής Ομάδας από Μέλη ΕΚΜ </vt:lpstr>
      <vt:lpstr>Συντονιστής/τρια ΕΚΜ</vt:lpstr>
      <vt:lpstr>Δεξιότητες συντονιστών/τριών</vt:lpstr>
      <vt:lpstr>Ρόλος συμμετεχόντων εκπαιδευτικών</vt:lpstr>
      <vt:lpstr>Ρόλος συμμετεχόντων εκπαιδευτικών</vt:lpstr>
      <vt:lpstr>Εξωτερικοί/ες υποστηρικτές/τριες</vt:lpstr>
      <vt:lpstr>Ο ρόλος του αναστοχασμού σε μία Επαγγελματική Κοινότητα Μάθησης</vt:lpstr>
      <vt:lpstr>Αναστοχασμός </vt:lpstr>
      <vt:lpstr>Αναστοχασμός</vt:lpstr>
      <vt:lpstr>Ο αναστοχασμός</vt:lpstr>
      <vt:lpstr>Πλαίσιο επιπέδων αναστοχασμού (Larrivee, 2008) </vt:lpstr>
      <vt:lpstr>Ο ρόλος της διερεύνησης σε μία Επαγγελματική Κοινότητα Μάθησης</vt:lpstr>
      <vt:lpstr>Η Διερεύνηση ως εργαλείο εργασίας στις ΕΚΜ</vt:lpstr>
      <vt:lpstr>Διερεύνηση</vt:lpstr>
      <vt:lpstr>Πτυχές της Διερεύνησης σε μία ΕΚΜ</vt:lpstr>
      <vt:lpstr>Είδη διερεύνησης</vt:lpstr>
      <vt:lpstr>Δεξιότητες Διερεύνησης και Αναστοχασμού</vt:lpstr>
      <vt:lpstr>Προκλήσεις</vt:lpstr>
      <vt:lpstr>Προκλήσεις για την εφαρμογή ΕΚΜ </vt:lpstr>
      <vt:lpstr>Προκλήσεις</vt:lpstr>
      <vt:lpstr>Προκλήσεις</vt:lpstr>
      <vt:lpstr>Περισσότερες πληροφορίες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Eva Frick</dc:creator>
  <dc:description>© Copyright PresentationGo.com</dc:description>
  <cp:lastModifiedBy>Loucas Louca</cp:lastModifiedBy>
  <cp:revision>55</cp:revision>
  <cp:lastPrinted>2024-05-28T08:27:14Z</cp:lastPrinted>
  <dcterms:created xsi:type="dcterms:W3CDTF">2024-02-01T21:50:09Z</dcterms:created>
  <dcterms:modified xsi:type="dcterms:W3CDTF">2024-05-29T16:29:52Z</dcterms:modified>
  <cp:category>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0x01010022A3E204560D554492BE83B665AC3CCD</vt:lpwstr>
  </property>
</Properties>
</file>